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8"/>
  </p:notesMasterIdLst>
  <p:handoutMasterIdLst>
    <p:handoutMasterId r:id="rId69"/>
  </p:handoutMasterIdLst>
  <p:sldIdLst>
    <p:sldId id="470" r:id="rId5"/>
    <p:sldId id="471" r:id="rId6"/>
    <p:sldId id="472" r:id="rId7"/>
    <p:sldId id="515" r:id="rId8"/>
    <p:sldId id="475" r:id="rId9"/>
    <p:sldId id="478" r:id="rId10"/>
    <p:sldId id="481" r:id="rId11"/>
    <p:sldId id="492" r:id="rId12"/>
    <p:sldId id="483" r:id="rId13"/>
    <p:sldId id="484" r:id="rId14"/>
    <p:sldId id="485" r:id="rId15"/>
    <p:sldId id="482" r:id="rId16"/>
    <p:sldId id="480" r:id="rId17"/>
    <p:sldId id="486" r:id="rId18"/>
    <p:sldId id="487" r:id="rId19"/>
    <p:sldId id="488" r:id="rId20"/>
    <p:sldId id="489" r:id="rId21"/>
    <p:sldId id="490" r:id="rId22"/>
    <p:sldId id="491" r:id="rId23"/>
    <p:sldId id="516" r:id="rId24"/>
    <p:sldId id="493" r:id="rId25"/>
    <p:sldId id="494" r:id="rId26"/>
    <p:sldId id="517" r:id="rId27"/>
    <p:sldId id="495" r:id="rId28"/>
    <p:sldId id="497" r:id="rId29"/>
    <p:sldId id="498" r:id="rId30"/>
    <p:sldId id="499" r:id="rId31"/>
    <p:sldId id="500" r:id="rId32"/>
    <p:sldId id="501" r:id="rId33"/>
    <p:sldId id="503" r:id="rId34"/>
    <p:sldId id="505" r:id="rId35"/>
    <p:sldId id="514" r:id="rId36"/>
    <p:sldId id="518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9" r:id="rId46"/>
    <p:sldId id="521" r:id="rId47"/>
    <p:sldId id="520" r:id="rId48"/>
    <p:sldId id="523" r:id="rId49"/>
    <p:sldId id="522" r:id="rId50"/>
    <p:sldId id="524" r:id="rId51"/>
    <p:sldId id="526" r:id="rId52"/>
    <p:sldId id="530" r:id="rId53"/>
    <p:sldId id="531" r:id="rId54"/>
    <p:sldId id="532" r:id="rId55"/>
    <p:sldId id="534" r:id="rId56"/>
    <p:sldId id="535" r:id="rId57"/>
    <p:sldId id="533" r:id="rId58"/>
    <p:sldId id="536" r:id="rId59"/>
    <p:sldId id="537" r:id="rId60"/>
    <p:sldId id="539" r:id="rId61"/>
    <p:sldId id="540" r:id="rId62"/>
    <p:sldId id="538" r:id="rId63"/>
    <p:sldId id="542" r:id="rId64"/>
    <p:sldId id="541" r:id="rId65"/>
    <p:sldId id="543" r:id="rId66"/>
    <p:sldId id="444" r:id="rId67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1337"/>
    <a:srgbClr val="C81C5C"/>
    <a:srgbClr val="F4C4D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8940" autoAdjust="0"/>
  </p:normalViewPr>
  <p:slideViewPr>
    <p:cSldViewPr showGuides="1">
      <p:cViewPr varScale="1">
        <p:scale>
          <a:sx n="93" d="100"/>
          <a:sy n="93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 showGuides="1"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>
            <a:extLst>
              <a:ext uri="{FF2B5EF4-FFF2-40B4-BE49-F238E27FC236}">
                <a16:creationId xmlns:a16="http://schemas.microsoft.com/office/drawing/2014/main" xmlns="" id="{4F860F37-CA72-464D-9116-B6BC16A9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xmlns="" id="{70789427-4C6A-4A75-B31F-2E4759F472C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xmlns="" id="{2E86EE7D-ABE9-4FEF-943A-E8FC6FC199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61BF9E74-DAA4-4DE3-BDB4-B1097CD628B2}" type="slidenum">
              <a:rPr lang="pt-BR" altLang="pt-BR"/>
              <a:pPr>
                <a:defRPr/>
              </a:pPr>
              <a:t>‹#›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9908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226DE4D-D64C-41F9-9DCC-8954A26D74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774D9C91-4FDB-4F9B-846F-98C2EF0CBD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98BF8467-D8F0-4E80-9D68-0D77DCFBCAC4}" type="datetimeFigureOut">
              <a:rPr lang="pt-BR"/>
              <a:pPr>
                <a:defRPr/>
              </a:pPr>
              <a:t>19/03/20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xmlns="" id="{5ECC52DC-F9A3-4774-9A6C-4BCBFFCC5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xmlns="" id="{426FA4C5-FAD6-4245-AAAE-77FDD33E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8D23617-D517-4A52-91C7-BCFDC3F8F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C299F0D-A39A-48E1-BA77-E94D22ED9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741D7E1-E712-4F31-8EE8-FB7881D96352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0143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F037F24C-7147-490B-B2E0-A119D9077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8E71195C-13CC-43FC-8561-60E69F79B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1355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24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887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1010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913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280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126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051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7189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5148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63803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76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1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580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6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21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921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309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240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92232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951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8520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53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416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91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8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4955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4984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7" Type="http://schemas.openxmlformats.org/officeDocument/2006/relationships/image" Target="../media/image4.jpeg"/><Relationship Id="rId8" Type="http://schemas.openxmlformats.org/officeDocument/2006/relationships/image" Target="../media/image3.jpe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theme" Target="../theme/theme4.xml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xmlns="" id="{21807878-B236-41FA-B2C2-33D4D8DDD1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xmlns="" id="{02030B68-9EF9-491B-897D-28BCA02CE1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xmlns="" id="{C96B475A-E4E9-4E39-B6EF-38D0C27A47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xmlns="" id="{9CCB3F0B-F6BB-4F73-BCAD-3FCC8FA125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xmlns="" id="{C738FB59-4157-458C-8F68-8BBFE91DF4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xmlns="" id="{C6919357-FA36-46F9-B6A3-800E32DC74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xmlns="" id="{58E61261-F8DE-4F81-B5AB-FAE871C42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/>
              <a:t>TEMPLATE 2</a:t>
            </a:r>
          </a:p>
        </p:txBody>
      </p:sp>
      <p:pic>
        <p:nvPicPr>
          <p:cNvPr id="2053" name="Imagem 2">
            <a:extLst>
              <a:ext uri="{FF2B5EF4-FFF2-40B4-BE49-F238E27FC236}">
                <a16:creationId xmlns:a16="http://schemas.microsoft.com/office/drawing/2014/main" xmlns="" id="{B2FE3769-3D70-43CB-8CC2-98F328BBC77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70" r:id="rId10"/>
    <p:sldLayoutId id="21474850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xmlns="" id="{9F99352D-7981-4853-8146-425016D90C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xmlns="" id="{A6377868-E329-4BDD-9AD5-890AA2A4E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C8C4475-8D3F-49D1-9BCF-B3A2D10D7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B76EEF-8037-4CDD-AF28-295BED34BD21}" type="datetimeFigureOut">
              <a:rPr lang="pt-BR"/>
              <a:pPr>
                <a:defRPr/>
              </a:pPr>
              <a:t>19/03/20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E23A43D-CC0E-447E-B830-D404D21A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AD9C497-8C9E-4315-81E4-AF8CDC2DC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22FB65-073B-4846-92D5-81E90D2C195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3079" name="Picture 2" descr="C:\Users\cl0817\Desktop\CoringasLogos.jpg">
            <a:extLst>
              <a:ext uri="{FF2B5EF4-FFF2-40B4-BE49-F238E27FC236}">
                <a16:creationId xmlns:a16="http://schemas.microsoft.com/office/drawing/2014/main" xmlns="" id="{71BC5B46-04CB-4344-A51E-75769CB3A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m 7">
            <a:extLst>
              <a:ext uri="{FF2B5EF4-FFF2-40B4-BE49-F238E27FC236}">
                <a16:creationId xmlns:a16="http://schemas.microsoft.com/office/drawing/2014/main" xmlns="" id="{3F4B71C4-FB06-4128-83C4-B545D45DA6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m 8">
            <a:extLst>
              <a:ext uri="{FF2B5EF4-FFF2-40B4-BE49-F238E27FC236}">
                <a16:creationId xmlns:a16="http://schemas.microsoft.com/office/drawing/2014/main" xmlns="" id="{5B38B3D8-C6E2-488B-BB15-BC5620E0E7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>
            <a:extLst>
              <a:ext uri="{FF2B5EF4-FFF2-40B4-BE49-F238E27FC236}">
                <a16:creationId xmlns:a16="http://schemas.microsoft.com/office/drawing/2014/main" xmlns="" id="{2546B3B6-845C-449C-860F-9FEA49F94A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F170740-16EF-4FCF-8500-0970327B1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00" t="15587" r="77600" b="77055"/>
          <a:stretch/>
        </p:blipFill>
        <p:spPr>
          <a:xfrm>
            <a:off x="98684" y="2789749"/>
            <a:ext cx="3565011" cy="6927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1EBDE81-0E34-4AB5-9A21-80BD14A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0312" y="116632"/>
            <a:ext cx="1572394" cy="793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xmlns="" id="{B8A3CA3E-1AFB-4A01-A616-53F6ED88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924300" y="2781300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 dirty="0" smtClean="0"/>
              <a:t>Defesa Ciber</a:t>
            </a:r>
            <a:r>
              <a:rPr lang="pt-BR" altLang="pt-BR" dirty="0" smtClean="0"/>
              <a:t>nética</a:t>
            </a:r>
            <a:endParaRPr lang="en-US" alt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Outros exemplos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alcançar o estado objetivo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>
                <a:latin typeface="Arial Narrow"/>
                <a:cs typeface="Arial Narrow"/>
              </a:rPr>
              <a:t>sequência de movimentos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971600" y="1844824"/>
            <a:ext cx="7283806" cy="3600400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268760"/>
            <a:ext cx="8208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dirty="0" smtClean="0">
                <a:latin typeface="Arial"/>
                <a:cs typeface="Arial"/>
              </a:rPr>
              <a:t>QUEBRA CABEÇA DE 8</a:t>
            </a:r>
            <a:endParaRPr lang="tr-TR" sz="24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00442162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Outros exemplos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373216"/>
            <a:ext cx="8208912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000" dirty="0" smtClean="0">
                <a:latin typeface="Arial Narrow"/>
                <a:cs typeface="Arial Narrow"/>
              </a:rPr>
              <a:t>posicionar 8 rainhas no tabuleiro de xadrez de forma que nenhuma rainha possa atacar outra. * Uma rainha ataca na mesma linha, coluna ou diagonal.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000" u="sng" dirty="0" smtClean="0">
                <a:latin typeface="Arial Narrow"/>
                <a:cs typeface="Arial Narrow"/>
              </a:rPr>
              <a:t>estado</a:t>
            </a:r>
            <a:r>
              <a:rPr lang="x-none" sz="2000" dirty="0" smtClean="0">
                <a:latin typeface="Arial Narrow"/>
                <a:cs typeface="Arial Narrow"/>
              </a:rPr>
              <a:t> com as rainhas posicionadas como solicitado.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124744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42162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Conceitos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7344816" cy="188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b="1" dirty="0" err="1" smtClean="0"/>
              <a:t>Função</a:t>
            </a:r>
            <a:r>
              <a:rPr lang="tr-TR" sz="2400" b="1" dirty="0" smtClean="0"/>
              <a:t> </a:t>
            </a:r>
            <a:r>
              <a:rPr lang="tr-TR" sz="2400" b="1" dirty="0">
                <a:latin typeface="Courier New"/>
                <a:cs typeface="Courier New"/>
              </a:rPr>
              <a:t>SUCESSOR(x)</a:t>
            </a:r>
            <a:r>
              <a:rPr lang="tr-TR" sz="2400" b="1" dirty="0" smtClean="0">
                <a:latin typeface="Arial"/>
                <a:cs typeface="Arial"/>
              </a:rPr>
              <a:t>:</a:t>
            </a:r>
            <a:r>
              <a:rPr lang="tr-TR" sz="2400" b="1" dirty="0" smtClean="0"/>
              <a:t> </a:t>
            </a:r>
            <a:r>
              <a:rPr lang="tr-TR" sz="2400" dirty="0" err="1" smtClean="0"/>
              <a:t>dado</a:t>
            </a:r>
            <a:r>
              <a:rPr lang="tr-TR" sz="2400" dirty="0" smtClean="0"/>
              <a:t> o </a:t>
            </a:r>
            <a:r>
              <a:rPr lang="tr-TR" sz="2400" dirty="0" err="1" smtClean="0"/>
              <a:t>estado</a:t>
            </a:r>
            <a:r>
              <a:rPr lang="tr-TR" sz="2400" dirty="0" smtClean="0"/>
              <a:t> </a:t>
            </a:r>
            <a:r>
              <a:rPr lang="tr-TR" sz="2400" dirty="0">
                <a:latin typeface="Courier New"/>
                <a:cs typeface="Courier New"/>
              </a:rPr>
              <a:t>x</a:t>
            </a:r>
            <a:r>
              <a:rPr lang="tr-TR" sz="2400" dirty="0" smtClean="0"/>
              <a:t>, </a:t>
            </a:r>
            <a:r>
              <a:rPr lang="tr-TR" sz="2400" dirty="0" err="1" smtClean="0">
                <a:latin typeface="Arial"/>
                <a:cs typeface="Arial"/>
              </a:rPr>
              <a:t>retorna</a:t>
            </a:r>
            <a:r>
              <a:rPr lang="tr-TR" sz="2400" dirty="0" smtClean="0">
                <a:latin typeface="Arial"/>
                <a:cs typeface="Arial"/>
              </a:rPr>
              <a:t> um </a:t>
            </a:r>
            <a:r>
              <a:rPr lang="tr-TR" sz="2400" dirty="0" err="1" smtClean="0">
                <a:latin typeface="Arial"/>
                <a:cs typeface="Arial"/>
              </a:rPr>
              <a:t>conjunto</a:t>
            </a:r>
            <a:r>
              <a:rPr lang="tr-TR" sz="2400" dirty="0" smtClean="0">
                <a:latin typeface="Arial"/>
                <a:cs typeface="Arial"/>
              </a:rPr>
              <a:t> de </a:t>
            </a:r>
            <a:r>
              <a:rPr lang="tr-TR" sz="2400" dirty="0" err="1" smtClean="0">
                <a:latin typeface="Arial"/>
                <a:cs typeface="Arial"/>
              </a:rPr>
              <a:t>pares</a:t>
            </a:r>
            <a:r>
              <a:rPr lang="tr-TR" sz="2400" dirty="0" smtClean="0">
                <a:latin typeface="Arial"/>
                <a:cs typeface="Arial"/>
              </a:rPr>
              <a:t> </a:t>
            </a:r>
            <a:r>
              <a:rPr lang="tr-TR" sz="2400" dirty="0" smtClean="0">
                <a:latin typeface="Courier New"/>
                <a:cs typeface="Courier New"/>
              </a:rPr>
              <a:t>&lt;</a:t>
            </a:r>
            <a:r>
              <a:rPr lang="tr-TR" sz="2400" dirty="0" err="1" smtClean="0">
                <a:latin typeface="Courier New"/>
                <a:cs typeface="Courier New"/>
              </a:rPr>
              <a:t>ação</a:t>
            </a:r>
            <a:r>
              <a:rPr lang="tr-TR" sz="2400" dirty="0" smtClean="0">
                <a:latin typeface="Courier New"/>
                <a:cs typeface="Courier New"/>
              </a:rPr>
              <a:t>, </a:t>
            </a:r>
            <a:r>
              <a:rPr lang="tr-TR" sz="2400" dirty="0" err="1" smtClean="0">
                <a:latin typeface="Courier New"/>
                <a:cs typeface="Courier New"/>
              </a:rPr>
              <a:t>sucessor</a:t>
            </a:r>
            <a:r>
              <a:rPr lang="tr-TR" sz="2400" dirty="0" smtClean="0">
                <a:latin typeface="Courier New"/>
                <a:cs typeface="Courier New"/>
              </a:rPr>
              <a:t>&gt;</a:t>
            </a:r>
            <a:r>
              <a:rPr lang="tr-TR" sz="2400" dirty="0" smtClean="0">
                <a:latin typeface="Arial"/>
                <a:cs typeface="Arial"/>
              </a:rPr>
              <a:t>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en-US" sz="2000" i="1" dirty="0" smtClean="0">
                <a:latin typeface="Arial"/>
                <a:cs typeface="Arial"/>
              </a:rPr>
              <a:t>C</a:t>
            </a:r>
            <a:r>
              <a:rPr lang="tr-TR" sz="2000" i="1" dirty="0" smtClean="0">
                <a:latin typeface="Arial"/>
                <a:cs typeface="Arial"/>
              </a:rPr>
              <a:t>ada </a:t>
            </a:r>
            <a:r>
              <a:rPr lang="tr-TR" sz="2000" i="1" dirty="0" err="1" smtClean="0">
                <a:latin typeface="Courier New"/>
                <a:cs typeface="Courier New"/>
              </a:rPr>
              <a:t>ação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é</a:t>
            </a:r>
            <a:r>
              <a:rPr lang="tr-TR" sz="2000" i="1" dirty="0" smtClean="0">
                <a:latin typeface="Arial"/>
                <a:cs typeface="Arial"/>
              </a:rPr>
              <a:t> uma </a:t>
            </a:r>
            <a:r>
              <a:rPr lang="tr-TR" sz="2000" i="1" dirty="0" err="1" smtClean="0">
                <a:latin typeface="Arial"/>
                <a:cs typeface="Arial"/>
              </a:rPr>
              <a:t>das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ações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válidas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no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estado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smtClean="0">
                <a:latin typeface="Courier New"/>
                <a:cs typeface="Courier New"/>
              </a:rPr>
              <a:t>x</a:t>
            </a:r>
            <a:r>
              <a:rPr lang="tr-TR" sz="2000" i="1" dirty="0" smtClean="0">
                <a:latin typeface="Arial"/>
                <a:cs typeface="Arial"/>
              </a:rPr>
              <a:t>.</a:t>
            </a:r>
            <a:endParaRPr lang="tr-TR" sz="2000" i="1" dirty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000" i="1" dirty="0" err="1" smtClean="0">
                <a:latin typeface="Arial"/>
                <a:cs typeface="Arial"/>
              </a:rPr>
              <a:t>Cada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>
                <a:latin typeface="Courier New"/>
                <a:cs typeface="Courier New"/>
              </a:rPr>
              <a:t>sucessor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é</a:t>
            </a:r>
            <a:r>
              <a:rPr lang="tr-TR" sz="2000" i="1" dirty="0" smtClean="0">
                <a:latin typeface="Arial"/>
                <a:cs typeface="Arial"/>
              </a:rPr>
              <a:t> um </a:t>
            </a:r>
            <a:r>
              <a:rPr lang="tr-TR" sz="2000" i="1" dirty="0" err="1" smtClean="0">
                <a:latin typeface="Arial"/>
                <a:cs typeface="Arial"/>
              </a:rPr>
              <a:t>estado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que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pode</a:t>
            </a:r>
            <a:r>
              <a:rPr lang="tr-TR" sz="2000" i="1" dirty="0" smtClean="0">
                <a:latin typeface="Arial"/>
                <a:cs typeface="Arial"/>
              </a:rPr>
              <a:t> ser </a:t>
            </a:r>
            <a:r>
              <a:rPr lang="tr-TR" sz="2000" i="1" dirty="0" err="1" smtClean="0">
                <a:latin typeface="Arial"/>
                <a:cs typeface="Arial"/>
              </a:rPr>
              <a:t>alcançado</a:t>
            </a:r>
            <a:r>
              <a:rPr lang="tr-TR" sz="2000" i="1" dirty="0" smtClean="0">
                <a:latin typeface="Arial"/>
                <a:cs typeface="Arial"/>
              </a:rPr>
              <a:t> a </a:t>
            </a:r>
            <a:r>
              <a:rPr lang="tr-TR" sz="2000" i="1" dirty="0" err="1" smtClean="0">
                <a:latin typeface="Arial"/>
                <a:cs typeface="Arial"/>
              </a:rPr>
              <a:t>partir</a:t>
            </a:r>
            <a:r>
              <a:rPr lang="tr-TR" sz="2000" i="1" dirty="0" smtClean="0">
                <a:latin typeface="Arial"/>
                <a:cs typeface="Arial"/>
              </a:rPr>
              <a:t> de </a:t>
            </a:r>
            <a:r>
              <a:rPr lang="tr-TR" sz="2000" i="1" dirty="0">
                <a:latin typeface="Courier New"/>
                <a:cs typeface="Courier New"/>
              </a:rPr>
              <a:t>x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aplicando</a:t>
            </a:r>
            <a:r>
              <a:rPr lang="tr-TR" sz="2000" i="1" dirty="0" smtClean="0">
                <a:latin typeface="Arial"/>
                <a:cs typeface="Arial"/>
              </a:rPr>
              <a:t>-se a </a:t>
            </a:r>
            <a:r>
              <a:rPr lang="tr-TR" sz="2000" i="1" dirty="0" err="1">
                <a:latin typeface="Courier New"/>
                <a:cs typeface="Courier New"/>
              </a:rPr>
              <a:t>ação</a:t>
            </a:r>
            <a:r>
              <a:rPr lang="tr-TR" sz="2000" i="1" dirty="0" smtClean="0">
                <a:latin typeface="Arial"/>
                <a:cs typeface="Arial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1600" y="4293096"/>
            <a:ext cx="2736304" cy="864096"/>
            <a:chOff x="1115616" y="3140968"/>
            <a:chExt cx="2736304" cy="864096"/>
          </a:xfrm>
        </p:grpSpPr>
        <p:sp>
          <p:nvSpPr>
            <p:cNvPr id="4" name="Rounded Rectangle 3"/>
            <p:cNvSpPr/>
            <p:nvPr/>
          </p:nvSpPr>
          <p:spPr>
            <a:xfrm>
              <a:off x="1115616" y="3140968"/>
              <a:ext cx="2736304" cy="648072"/>
            </a:xfrm>
            <a:prstGeom prst="round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rgbClr val="C81C5C"/>
                  </a:solidFill>
                  <a:latin typeface="Courier New"/>
                  <a:cs typeface="Courier New"/>
                </a:rPr>
                <a:t>SUCESSOR( EM(Arad)) =</a:t>
              </a:r>
              <a:endParaRPr lang="en-US" sz="1600" b="1" dirty="0">
                <a:solidFill>
                  <a:srgbClr val="C81C5C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" name="Left Brace 1"/>
            <p:cNvSpPr/>
            <p:nvPr/>
          </p:nvSpPr>
          <p:spPr>
            <a:xfrm rot="16200000">
              <a:off x="2771800" y="3212976"/>
              <a:ext cx="216024" cy="936104"/>
            </a:xfrm>
            <a:prstGeom prst="leftBrace">
              <a:avLst/>
            </a:prstGeom>
            <a:ln>
              <a:solidFill>
                <a:srgbClr val="74133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99792" y="3666510"/>
              <a:ext cx="3077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41337"/>
                  </a:solidFill>
                  <a:latin typeface="Courier New"/>
                  <a:cs typeface="Courier New"/>
                </a:rPr>
                <a:t>x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80951"/>
              </p:ext>
            </p:extLst>
          </p:nvPr>
        </p:nvGraphicFramePr>
        <p:xfrm>
          <a:off x="3923928" y="4221088"/>
          <a:ext cx="460851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5"/>
                <a:gridCol w="2038878"/>
                <a:gridCol w="2038878"/>
                <a:gridCol w="166671"/>
              </a:tblGrid>
              <a:tr h="3335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&lt;IR(Sibiu),</a:t>
                      </a:r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EM(Sibiu)&gt;,</a:t>
                      </a:r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3235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&lt;IR(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Timissoara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), </a:t>
                      </a:r>
                      <a:endParaRPr lang="en-US" sz="1600" i="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EM(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Timissoara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)&gt;,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3235"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&lt;IR(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Zerind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endParaRPr lang="en-US" sz="1600" i="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EM(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Zerind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)&gt;</a:t>
                      </a:r>
                      <a:endParaRPr lang="en-US" sz="1600" i="0" dirty="0" smtClean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lang="en-US" sz="1600" b="1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091836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Conceitos 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556792"/>
            <a:ext cx="7344816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400" b="1" dirty="0" smtClean="0">
                <a:latin typeface="Arial"/>
                <a:cs typeface="Arial"/>
              </a:rPr>
              <a:t>Espaço de estados:</a:t>
            </a:r>
            <a:r>
              <a:rPr lang="pt-BR" sz="2400" dirty="0" smtClean="0">
                <a:latin typeface="Arial"/>
                <a:cs typeface="Arial"/>
              </a:rPr>
              <a:t> conjunto de todos os estados acessíveis a partir do estado inicial</a:t>
            </a:r>
            <a:r>
              <a:rPr lang="pt-BR" sz="2000" i="1" dirty="0" smtClean="0">
                <a:latin typeface="Avenir Next Condensed Regular"/>
                <a:cs typeface="Avenir Next Condensed Regular"/>
              </a:rPr>
              <a:t>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i="1" dirty="0">
                <a:latin typeface="Arial Narrow"/>
                <a:cs typeface="Arial Narrow"/>
              </a:rPr>
              <a:t>Espaço de </a:t>
            </a:r>
            <a:r>
              <a:rPr lang="pt-BR" sz="2200" i="1" dirty="0" smtClean="0">
                <a:latin typeface="Arial Narrow"/>
                <a:cs typeface="Arial Narrow"/>
              </a:rPr>
              <a:t>estados = estado inicial + função</a:t>
            </a:r>
            <a:r>
              <a:rPr lang="pt-BR" sz="2200" i="1" dirty="0" smtClean="0">
                <a:latin typeface="Arial"/>
                <a:cs typeface="Arial"/>
              </a:rPr>
              <a:t> </a:t>
            </a:r>
            <a:r>
              <a:rPr lang="pt-BR" sz="2200" i="1" dirty="0" smtClean="0">
                <a:latin typeface="Courier New"/>
                <a:cs typeface="Courier New"/>
              </a:rPr>
              <a:t>SUCESSOR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i="1" dirty="0" smtClean="0">
              <a:latin typeface="Courier New"/>
              <a:cs typeface="Courier New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i="1" dirty="0">
              <a:latin typeface="Courier New"/>
              <a:cs typeface="Courier Ne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15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15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Custo</a:t>
            </a:r>
            <a:r>
              <a:rPr lang="tr-TR" sz="2200" b="1" dirty="0" smtClean="0">
                <a:latin typeface="Arial"/>
                <a:cs typeface="Arial"/>
              </a:rPr>
              <a:t> do </a:t>
            </a:r>
            <a:r>
              <a:rPr lang="tr-TR" sz="2200" b="1" dirty="0" err="1" smtClean="0">
                <a:latin typeface="Arial"/>
                <a:cs typeface="Arial"/>
              </a:rPr>
              <a:t>passo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aplicar</a:t>
            </a:r>
            <a:r>
              <a:rPr lang="tr-TR" sz="2200" dirty="0" smtClean="0">
                <a:latin typeface="Arial"/>
                <a:cs typeface="Arial"/>
              </a:rPr>
              <a:t> a </a:t>
            </a:r>
            <a:r>
              <a:rPr lang="tr-TR" sz="2200" dirty="0" err="1" smtClean="0">
                <a:latin typeface="Arial"/>
                <a:cs typeface="Arial"/>
              </a:rPr>
              <a:t>ação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000" i="1" dirty="0">
                <a:latin typeface="Courier New"/>
                <a:cs typeface="Courier New"/>
              </a:rPr>
              <a:t>a</a:t>
            </a:r>
            <a:r>
              <a:rPr lang="tr-TR" sz="2200" dirty="0" smtClean="0">
                <a:latin typeface="Arial"/>
                <a:cs typeface="Arial"/>
              </a:rPr>
              <a:t> para ir do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000" i="1" dirty="0">
                <a:latin typeface="Courier New"/>
                <a:cs typeface="Courier New"/>
              </a:rPr>
              <a:t>x</a:t>
            </a:r>
            <a:r>
              <a:rPr lang="tr-TR" sz="2200" dirty="0" smtClean="0">
                <a:latin typeface="Arial"/>
                <a:cs typeface="Arial"/>
              </a:rPr>
              <a:t> para o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000" i="1" dirty="0">
                <a:latin typeface="Courier New"/>
                <a:cs typeface="Courier New"/>
              </a:rPr>
              <a:t>y</a:t>
            </a:r>
            <a:r>
              <a:rPr lang="tr-TR" sz="2200" dirty="0" smtClean="0">
                <a:latin typeface="Arial"/>
                <a:cs typeface="Arial"/>
              </a:rPr>
              <a:t>.</a:t>
            </a:r>
            <a:endParaRPr lang="tr-TR" sz="2200" b="1" dirty="0">
              <a:latin typeface="Arial"/>
              <a:cs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5616" y="2852936"/>
            <a:ext cx="6912768" cy="648072"/>
          </a:xfrm>
          <a:prstGeom prst="round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EM(Arad), EM(Sibiu), EM(</a:t>
            </a:r>
            <a:r>
              <a:rPr lang="en-US" b="1" dirty="0" err="1" smtClean="0">
                <a:solidFill>
                  <a:srgbClr val="C81C5C"/>
                </a:solidFill>
                <a:latin typeface="Courier New"/>
                <a:cs typeface="Courier New"/>
              </a:rPr>
              <a:t>Timissoara</a:t>
            </a:r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), EM(</a:t>
            </a:r>
            <a:r>
              <a:rPr lang="en-US" b="1" dirty="0" err="1" smtClean="0">
                <a:solidFill>
                  <a:srgbClr val="C81C5C"/>
                </a:solidFill>
                <a:latin typeface="Courier New"/>
                <a:cs typeface="Courier New"/>
              </a:rPr>
              <a:t>Zerind</a:t>
            </a:r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) </a:t>
            </a:r>
            <a:endParaRPr lang="en-US" b="1" dirty="0">
              <a:solidFill>
                <a:srgbClr val="C81C5C"/>
              </a:solidFill>
              <a:latin typeface="Courier New"/>
              <a:cs typeface="Courier New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71600" y="4941168"/>
            <a:ext cx="6912768" cy="648072"/>
          </a:xfrm>
          <a:prstGeom prst="round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CUSTO(&lt;EM(Arad),EM(Sibiu)&gt;) = 140 </a:t>
            </a:r>
            <a:endParaRPr lang="en-US" b="1" dirty="0">
              <a:solidFill>
                <a:srgbClr val="C81C5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1056918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Soluções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556792"/>
            <a:ext cx="73448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Busca em árvore: </a:t>
            </a:r>
            <a:r>
              <a:rPr lang="x-none" sz="2400" dirty="0" smtClean="0">
                <a:latin typeface="Arial"/>
                <a:cs typeface="Arial"/>
              </a:rPr>
              <a:t>uma solução tradicional</a:t>
            </a:r>
            <a:endParaRPr lang="tr-TR" sz="22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2060848"/>
            <a:ext cx="6775492" cy="44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8322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/>
              <a:t> </a:t>
            </a:r>
            <a:r>
              <a:rPr lang="pt-BR" altLang="zh-CN" b="1" dirty="0" smtClean="0"/>
              <a:t>Árvore: </a:t>
            </a:r>
            <a:r>
              <a:rPr lang="pt-BR" altLang="zh-CN" b="1" dirty="0" smtClean="0">
                <a:latin typeface="Arial Narrow"/>
                <a:cs typeface="Arial Narrow"/>
              </a:rPr>
              <a:t>Chegar em Bucareste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766396" cy="56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2638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Soluções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149080"/>
            <a:ext cx="7632848" cy="207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Estado: </a:t>
            </a:r>
            <a:r>
              <a:rPr lang="x-none" sz="2200" dirty="0" smtClean="0">
                <a:latin typeface="Arial"/>
                <a:cs typeface="Arial"/>
              </a:rPr>
              <a:t>o estado a que o nó atual corresponde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Nó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pai</a:t>
            </a:r>
            <a:r>
              <a:rPr lang="tr-TR" sz="2200" b="1" dirty="0" smtClean="0">
                <a:latin typeface="Arial"/>
                <a:cs typeface="Arial"/>
              </a:rPr>
              <a:t>: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da </a:t>
            </a:r>
            <a:r>
              <a:rPr lang="tr-TR" sz="2200" dirty="0" err="1" smtClean="0">
                <a:latin typeface="Arial"/>
                <a:cs typeface="Arial"/>
              </a:rPr>
              <a:t>árvore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gerou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atual</a:t>
            </a:r>
            <a:endParaRPr lang="tr-TR" sz="22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Ação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ação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foi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aplicada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pai</a:t>
            </a:r>
            <a:r>
              <a:rPr lang="tr-TR" sz="2200" dirty="0" smtClean="0">
                <a:latin typeface="Arial"/>
                <a:cs typeface="Arial"/>
              </a:rPr>
              <a:t> para </a:t>
            </a:r>
            <a:r>
              <a:rPr lang="tr-TR" sz="2200" dirty="0" err="1" smtClean="0">
                <a:latin typeface="Arial"/>
                <a:cs typeface="Arial"/>
              </a:rPr>
              <a:t>gerar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atual</a:t>
            </a:r>
            <a:endParaRPr lang="tr-TR" sz="22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Custo</a:t>
            </a:r>
            <a:r>
              <a:rPr lang="tr-TR" sz="2200" b="1" dirty="0" smtClean="0">
                <a:latin typeface="Arial"/>
                <a:cs typeface="Arial"/>
              </a:rPr>
              <a:t> do </a:t>
            </a:r>
            <a:r>
              <a:rPr lang="tr-TR" sz="2200" b="1" dirty="0" err="1" smtClean="0">
                <a:latin typeface="Arial"/>
                <a:cs typeface="Arial"/>
              </a:rPr>
              <a:t>caminho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desde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inicial</a:t>
            </a:r>
            <a:endParaRPr lang="tr-TR" sz="22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número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passos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longo</a:t>
            </a:r>
            <a:r>
              <a:rPr lang="tr-TR" sz="2200" dirty="0" smtClean="0">
                <a:latin typeface="Arial"/>
                <a:cs typeface="Arial"/>
              </a:rPr>
              <a:t> do </a:t>
            </a:r>
            <a:r>
              <a:rPr lang="tr-TR" sz="2200" dirty="0" err="1" smtClean="0">
                <a:latin typeface="Arial"/>
                <a:cs typeface="Arial"/>
              </a:rPr>
              <a:t>caminho</a:t>
            </a:r>
            <a:endParaRPr lang="tr-TR" sz="2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196752"/>
            <a:ext cx="5184576" cy="2760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6953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Medir o desempenho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4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400" dirty="0" smtClean="0">
                <a:latin typeface="Arial"/>
                <a:cs typeface="Arial"/>
              </a:rPr>
              <a:t>Como medir o desempenho do algoritmo usado na resolução do problema?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4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Completude</a:t>
            </a:r>
            <a:r>
              <a:rPr lang="x-none" sz="2400" dirty="0" smtClean="0">
                <a:latin typeface="Arial"/>
                <a:cs typeface="Arial"/>
              </a:rPr>
              <a:t>: o algoritmo garante encontrar uma solução quando ela existir?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Otimização</a:t>
            </a:r>
            <a:r>
              <a:rPr lang="x-none" sz="2400" dirty="0" smtClean="0">
                <a:latin typeface="Arial"/>
                <a:cs typeface="Arial"/>
              </a:rPr>
              <a:t>: a estratégia encontra a melhor solução? (solução ótima)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Complexidade de tempo</a:t>
            </a:r>
            <a:r>
              <a:rPr lang="x-none" sz="2400" dirty="0" smtClean="0">
                <a:latin typeface="Arial"/>
                <a:cs typeface="Arial"/>
              </a:rPr>
              <a:t>: quanto tempo o algoritmo leva para encontrar uma solução?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Complexidade de espaço</a:t>
            </a:r>
            <a:r>
              <a:rPr lang="x-none" sz="2400" dirty="0" smtClean="0">
                <a:latin typeface="Arial"/>
                <a:cs typeface="Arial"/>
              </a:rPr>
              <a:t>: quanta memória é necessária para executar a busca?</a:t>
            </a:r>
            <a:endParaRPr lang="tr-TR" sz="22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86185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Medir o desempenho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4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400" dirty="0" smtClean="0">
                <a:latin typeface="Arial"/>
                <a:cs typeface="Arial"/>
              </a:rPr>
              <a:t>Como medir o desempenho do algoritmo usado na resolução do problema?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4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008000"/>
                </a:solidFill>
                <a:latin typeface="Arial"/>
                <a:cs typeface="Arial"/>
              </a:rPr>
              <a:t>Completude</a:t>
            </a:r>
            <a:r>
              <a:rPr lang="x-none" sz="2400" dirty="0" smtClean="0">
                <a:latin typeface="Arial"/>
                <a:cs typeface="Arial"/>
              </a:rPr>
              <a:t>: o algoritmo garante encontrar uma solução quando ela existir?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008000"/>
                </a:solidFill>
                <a:latin typeface="Arial"/>
                <a:cs typeface="Arial"/>
              </a:rPr>
              <a:t>Otimização</a:t>
            </a:r>
            <a:r>
              <a:rPr lang="x-none" sz="2400" dirty="0" smtClean="0">
                <a:solidFill>
                  <a:srgbClr val="008000"/>
                </a:solidFill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"/>
                <a:cs typeface="Arial"/>
              </a:rPr>
              <a:t>a estratégia encontra a melhor solução? (solução ótima)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C81C5C"/>
                </a:solidFill>
                <a:latin typeface="Arial"/>
                <a:cs typeface="Arial"/>
              </a:rPr>
              <a:t>Complexidade de tempo</a:t>
            </a:r>
            <a:r>
              <a:rPr lang="x-none" sz="24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"/>
                <a:cs typeface="Arial"/>
              </a:rPr>
              <a:t>quanto tempo o algoritmo leva para encontrar uma solução?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C81C5C"/>
                </a:solidFill>
                <a:latin typeface="Arial"/>
                <a:cs typeface="Arial"/>
              </a:rPr>
              <a:t>Complexidade de espaço</a:t>
            </a:r>
            <a:r>
              <a:rPr lang="x-none" sz="24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"/>
                <a:cs typeface="Arial"/>
              </a:rPr>
              <a:t>quanta memória é necessária para executar a busca?</a:t>
            </a:r>
            <a:endParaRPr lang="tr-TR" sz="22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98371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smtClean="0"/>
              <a:t>BUSCAS 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94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cega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ou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sem </a:t>
            </a:r>
            <a:r>
              <a:rPr lang="tr-TR" sz="2200" b="1" dirty="0" err="1" smtClean="0">
                <a:latin typeface="Arial"/>
                <a:cs typeface="Arial"/>
              </a:rPr>
              <a:t>informação</a:t>
            </a:r>
            <a:r>
              <a:rPr lang="tr-TR" sz="2200" b="1" dirty="0" smtClean="0">
                <a:latin typeface="Arial"/>
                <a:cs typeface="Arial"/>
              </a:rPr>
              <a:t>: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estratégias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usam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informação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adicional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sobre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estados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além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fornecidas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definição</a:t>
            </a:r>
            <a:r>
              <a:rPr lang="tr-TR" sz="2200" dirty="0" smtClean="0">
                <a:latin typeface="Arial"/>
                <a:cs typeface="Arial"/>
              </a:rPr>
              <a:t> do </a:t>
            </a:r>
            <a:r>
              <a:rPr lang="tr-TR" sz="2200" dirty="0" err="1" smtClean="0">
                <a:latin typeface="Arial"/>
                <a:cs typeface="Arial"/>
              </a:rPr>
              <a:t>problema</a:t>
            </a:r>
            <a:r>
              <a:rPr lang="tr-TR" sz="2200" dirty="0">
                <a:latin typeface="Arial"/>
                <a:cs typeface="Arial"/>
              </a:rPr>
              <a:t> </a:t>
            </a:r>
            <a:r>
              <a:rPr lang="mr-IN" sz="2200" dirty="0" smtClean="0">
                <a:latin typeface="Arial"/>
                <a:cs typeface="Arial"/>
              </a:rPr>
              <a:t>–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gera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sucessores</a:t>
            </a:r>
            <a:r>
              <a:rPr lang="tr-TR" sz="2200" dirty="0" smtClean="0">
                <a:latin typeface="Arial"/>
                <a:cs typeface="Arial"/>
              </a:rPr>
              <a:t> e </a:t>
            </a:r>
            <a:r>
              <a:rPr lang="tr-TR" sz="2200" dirty="0" err="1" smtClean="0">
                <a:latin typeface="Arial"/>
                <a:cs typeface="Arial"/>
              </a:rPr>
              <a:t>distingue</a:t>
            </a:r>
            <a:r>
              <a:rPr lang="tr-TR" sz="2200" dirty="0" smtClean="0">
                <a:latin typeface="Arial"/>
                <a:cs typeface="Arial"/>
              </a:rPr>
              <a:t> um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objetivo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outros</a:t>
            </a:r>
            <a:r>
              <a:rPr lang="tr-TR" sz="2200" dirty="0" smtClean="0">
                <a:latin typeface="Arial"/>
                <a:cs typeface="Arial"/>
              </a:rPr>
              <a:t>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em </a:t>
            </a:r>
            <a:r>
              <a:rPr lang="tr-TR" sz="2200" dirty="0" err="1" smtClean="0">
                <a:latin typeface="Arial"/>
                <a:cs typeface="Arial"/>
              </a:rPr>
              <a:t>extensão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uniforme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em </a:t>
            </a:r>
            <a:r>
              <a:rPr lang="tr-TR" sz="2200" dirty="0" err="1" smtClean="0">
                <a:latin typeface="Arial"/>
                <a:cs typeface="Arial"/>
              </a:rPr>
              <a:t>profundidade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em </a:t>
            </a:r>
            <a:r>
              <a:rPr lang="tr-TR" sz="2200" dirty="0" err="1" smtClean="0">
                <a:latin typeface="Arial"/>
                <a:cs typeface="Arial"/>
              </a:rPr>
              <a:t>profundidade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limitada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aprofundamento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iterativo</a:t>
            </a:r>
            <a:endParaRPr lang="tr-TR" sz="2200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com </a:t>
            </a:r>
            <a:r>
              <a:rPr lang="tr-TR" sz="2200" b="1" dirty="0" err="1" smtClean="0">
                <a:latin typeface="Arial"/>
                <a:cs typeface="Arial"/>
              </a:rPr>
              <a:t>informação</a:t>
            </a:r>
            <a:r>
              <a:rPr lang="tr-TR" sz="2200" b="1" dirty="0" smtClean="0">
                <a:latin typeface="Arial"/>
                <a:cs typeface="Arial"/>
              </a:rPr>
              <a:t> e </a:t>
            </a:r>
            <a:r>
              <a:rPr lang="tr-TR" sz="2200" b="1" dirty="0" err="1" smtClean="0">
                <a:latin typeface="Arial"/>
                <a:cs typeface="Arial"/>
              </a:rPr>
              <a:t>heurística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estratégias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sabem</a:t>
            </a:r>
            <a:r>
              <a:rPr lang="tr-TR" sz="2200" dirty="0" smtClean="0">
                <a:latin typeface="Arial"/>
                <a:cs typeface="Arial"/>
              </a:rPr>
              <a:t> se um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não-objetivo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é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mais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promissor</a:t>
            </a:r>
            <a:r>
              <a:rPr lang="tr-TR" sz="2200" dirty="0" smtClean="0">
                <a:latin typeface="Arial"/>
                <a:cs typeface="Arial"/>
              </a:rPr>
              <a:t> do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outro</a:t>
            </a:r>
            <a:r>
              <a:rPr lang="tr-TR" sz="2200" dirty="0" smtClean="0">
                <a:latin typeface="Arial"/>
                <a:cs typeface="Arial"/>
              </a:rPr>
              <a:t>.</a:t>
            </a:r>
            <a:endParaRPr lang="tr-TR" sz="22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42701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Texto 1">
            <a:extLst>
              <a:ext uri="{FF2B5EF4-FFF2-40B4-BE49-F238E27FC236}">
                <a16:creationId xmlns:a16="http://schemas.microsoft.com/office/drawing/2014/main" xmlns="" id="{D1267B44-EE95-4C1E-A214-444624DB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067175" y="2781300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x-none" altLang="pt-BR" dirty="0" smtClean="0"/>
              <a:t>Inteligência artificial e </a:t>
            </a:r>
            <a:r>
              <a:rPr lang="x-none" altLang="pt-BR" dirty="0" smtClean="0"/>
              <a:t>Machine Learning</a:t>
            </a:r>
            <a:endParaRPr lang="en-US" altLang="pt-BR" dirty="0"/>
          </a:p>
          <a:p>
            <a:endParaRPr lang="pt-BR" altLang="pt-BR" dirty="0"/>
          </a:p>
        </p:txBody>
      </p:sp>
      <p:sp>
        <p:nvSpPr>
          <p:cNvPr id="14339" name="Espaço Reservado para Texto 4">
            <a:extLst>
              <a:ext uri="{FF2B5EF4-FFF2-40B4-BE49-F238E27FC236}">
                <a16:creationId xmlns:a16="http://schemas.microsoft.com/office/drawing/2014/main" xmlns="" id="{9F62D58F-4C56-47EE-A965-7EAD57F53EA9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b="1" dirty="0" err="1" smtClean="0">
                <a:solidFill>
                  <a:srgbClr val="D9D9D9"/>
                </a:solidFill>
              </a:rPr>
              <a:t>Prof</a:t>
            </a:r>
            <a:r>
              <a:rPr lang="nb-NO" altLang="pt-BR" sz="1200" b="1" smtClean="0">
                <a:solidFill>
                  <a:srgbClr val="D9D9D9"/>
                </a:solidFill>
              </a:rPr>
              <a:t>ª. </a:t>
            </a:r>
            <a:r>
              <a:rPr lang="nb-NO" altLang="pt-BR" sz="1200" b="1" dirty="0" smtClean="0">
                <a:solidFill>
                  <a:srgbClr val="D9D9D9"/>
                </a:solidFill>
              </a:rPr>
              <a:t>Thais Rodrigues Neubauer </a:t>
            </a:r>
            <a:endParaRPr lang="nb-NO" altLang="pt-BR" sz="1200" b="1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dirty="0" err="1" smtClean="0">
                <a:solidFill>
                  <a:srgbClr val="D9D9D9"/>
                </a:solidFill>
              </a:rPr>
              <a:t>profthais.neubauer@fiap.com.br</a:t>
            </a:r>
            <a:endParaRPr lang="nb-NO" altLang="pt-BR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pt-BR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dirty="0" smtClean="0">
                <a:solidFill>
                  <a:srgbClr val="D9D9D9"/>
                </a:solidFill>
              </a:rPr>
              <a:t>2020</a:t>
            </a:r>
            <a:endParaRPr lang="nb-NO" altLang="pt-BR" sz="12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2636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Sem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60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em </a:t>
            </a:r>
            <a:r>
              <a:rPr lang="tr-TR" sz="2200" b="1" dirty="0" err="1" smtClean="0">
                <a:latin typeface="Arial"/>
                <a:cs typeface="Arial"/>
              </a:rPr>
              <a:t>extensão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smtClean="0">
                <a:latin typeface="Arial"/>
                <a:cs typeface="Arial"/>
              </a:rPr>
              <a:t>a </a:t>
            </a:r>
            <a:r>
              <a:rPr lang="tr-TR" sz="2200" dirty="0" err="1" smtClean="0">
                <a:latin typeface="Arial"/>
                <a:cs typeface="Arial"/>
              </a:rPr>
              <a:t>cada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passo</a:t>
            </a:r>
            <a:r>
              <a:rPr lang="tr-TR" sz="2200" dirty="0" smtClean="0">
                <a:latin typeface="Arial"/>
                <a:cs typeface="Arial"/>
              </a:rPr>
              <a:t>, </a:t>
            </a:r>
            <a:r>
              <a:rPr lang="tr-TR" sz="2200" dirty="0" err="1" smtClean="0">
                <a:latin typeface="Arial"/>
                <a:cs typeface="Arial"/>
              </a:rPr>
              <a:t>são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expandidos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nós</a:t>
            </a:r>
            <a:r>
              <a:rPr lang="tr-TR" sz="2200" dirty="0" smtClean="0">
                <a:latin typeface="Arial"/>
                <a:cs typeface="Arial"/>
              </a:rPr>
              <a:t> para </a:t>
            </a:r>
            <a:r>
              <a:rPr lang="tr-TR" sz="2200" dirty="0" err="1" smtClean="0">
                <a:latin typeface="Arial"/>
                <a:cs typeface="Arial"/>
              </a:rPr>
              <a:t>seus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sucessores</a:t>
            </a:r>
            <a:r>
              <a:rPr lang="tr-TR" sz="2200" dirty="0" smtClean="0">
                <a:latin typeface="Arial"/>
                <a:cs typeface="Arial"/>
              </a:rPr>
              <a:t>.</a:t>
            </a:r>
            <a:endParaRPr lang="tr-TR" sz="2200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de </a:t>
            </a:r>
            <a:r>
              <a:rPr lang="tr-TR" sz="2200" b="1" dirty="0" err="1" smtClean="0">
                <a:latin typeface="Arial"/>
                <a:cs typeface="Arial"/>
              </a:rPr>
              <a:t>custo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uniforme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expande</a:t>
            </a:r>
            <a:r>
              <a:rPr lang="tr-TR" sz="2200" dirty="0" smtClean="0">
                <a:latin typeface="Arial"/>
                <a:cs typeface="Arial"/>
              </a:rPr>
              <a:t>-se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n com o </a:t>
            </a:r>
            <a:r>
              <a:rPr lang="tr-TR" sz="2200" dirty="0" err="1" smtClean="0">
                <a:latin typeface="Arial"/>
                <a:cs typeface="Arial"/>
              </a:rPr>
              <a:t>caminho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mais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baixo</a:t>
            </a:r>
            <a:r>
              <a:rPr lang="tr-TR" sz="2200" dirty="0" smtClean="0">
                <a:latin typeface="Arial"/>
                <a:cs typeface="Arial"/>
              </a:rPr>
              <a:t>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000" dirty="0" smtClean="0">
                <a:latin typeface="Arial"/>
                <a:cs typeface="Arial"/>
              </a:rPr>
              <a:t>Se </a:t>
            </a:r>
            <a:r>
              <a:rPr lang="tr-TR" sz="2000" dirty="0" err="1" smtClean="0">
                <a:latin typeface="Arial"/>
                <a:cs typeface="Arial"/>
              </a:rPr>
              <a:t>todos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os</a:t>
            </a:r>
            <a:r>
              <a:rPr lang="tr-TR" sz="2000" dirty="0" smtClean="0">
                <a:latin typeface="Arial"/>
                <a:cs typeface="Arial"/>
              </a:rPr>
              <a:t> “</a:t>
            </a:r>
            <a:r>
              <a:rPr lang="tr-TR" sz="2000" dirty="0" err="1" smtClean="0">
                <a:latin typeface="Arial"/>
                <a:cs typeface="Arial"/>
              </a:rPr>
              <a:t>custos</a:t>
            </a:r>
            <a:r>
              <a:rPr lang="tr-TR" sz="2000" dirty="0" smtClean="0">
                <a:latin typeface="Arial"/>
                <a:cs typeface="Arial"/>
              </a:rPr>
              <a:t> de </a:t>
            </a:r>
            <a:r>
              <a:rPr lang="tr-TR" sz="2000" dirty="0" err="1" smtClean="0">
                <a:latin typeface="Arial"/>
                <a:cs typeface="Arial"/>
              </a:rPr>
              <a:t>passos</a:t>
            </a:r>
            <a:r>
              <a:rPr lang="tr-TR" sz="2000" dirty="0" smtClean="0">
                <a:latin typeface="Arial"/>
                <a:cs typeface="Arial"/>
              </a:rPr>
              <a:t>” </a:t>
            </a:r>
            <a:r>
              <a:rPr lang="tr-TR" sz="2000" dirty="0" err="1" smtClean="0">
                <a:latin typeface="Arial"/>
                <a:cs typeface="Arial"/>
              </a:rPr>
              <a:t>forem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iguais</a:t>
            </a:r>
            <a:r>
              <a:rPr lang="tr-TR" sz="2000" dirty="0" smtClean="0">
                <a:latin typeface="Arial"/>
                <a:cs typeface="Arial"/>
              </a:rPr>
              <a:t>, </a:t>
            </a:r>
            <a:r>
              <a:rPr lang="tr-TR" sz="2000" dirty="0" err="1" smtClean="0">
                <a:latin typeface="Arial"/>
                <a:cs typeface="Arial"/>
              </a:rPr>
              <a:t>essa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busca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é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igual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à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busca</a:t>
            </a:r>
            <a:r>
              <a:rPr lang="tr-TR" sz="2000" dirty="0" smtClean="0">
                <a:latin typeface="Arial"/>
                <a:cs typeface="Arial"/>
              </a:rPr>
              <a:t> em </a:t>
            </a:r>
            <a:r>
              <a:rPr lang="tr-TR" sz="2000" dirty="0" err="1" smtClean="0">
                <a:latin typeface="Arial"/>
                <a:cs typeface="Arial"/>
              </a:rPr>
              <a:t>extensão</a:t>
            </a:r>
            <a:r>
              <a:rPr lang="tr-TR" sz="2000" dirty="0" smtClean="0">
                <a:latin typeface="Arial"/>
                <a:cs typeface="Arial"/>
              </a:rPr>
              <a:t>.</a:t>
            </a:r>
            <a:endParaRPr lang="tr-TR" sz="20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66" t="50638" r="21630" b="4582"/>
          <a:stretch/>
        </p:blipFill>
        <p:spPr>
          <a:xfrm>
            <a:off x="2771800" y="2132856"/>
            <a:ext cx="3600400" cy="22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8134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Sem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58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em </a:t>
            </a: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expande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mais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profundo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na</a:t>
            </a:r>
            <a:r>
              <a:rPr lang="tr-TR" sz="2200" dirty="0" smtClean="0">
                <a:latin typeface="Arial"/>
                <a:cs typeface="Arial"/>
              </a:rPr>
              <a:t> borda da </a:t>
            </a:r>
            <a:r>
              <a:rPr lang="tr-TR" sz="2200" dirty="0" err="1" smtClean="0">
                <a:latin typeface="Arial"/>
                <a:cs typeface="Arial"/>
              </a:rPr>
              <a:t>árvore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ainda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foi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expandido</a:t>
            </a:r>
            <a:r>
              <a:rPr lang="tr-TR" sz="2200" dirty="0" smtClean="0">
                <a:latin typeface="Arial"/>
                <a:cs typeface="Arial"/>
              </a:rPr>
              <a:t>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 smtClean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10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>
                <a:latin typeface="Arial"/>
                <a:cs typeface="Arial"/>
              </a:rPr>
              <a:t>Busca</a:t>
            </a:r>
            <a:r>
              <a:rPr lang="tr-TR" sz="2200" b="1" dirty="0">
                <a:latin typeface="Arial"/>
                <a:cs typeface="Arial"/>
              </a:rPr>
              <a:t> </a:t>
            </a:r>
            <a:r>
              <a:rPr lang="tr-TR" sz="2200" b="1" dirty="0" smtClean="0">
                <a:latin typeface="Arial"/>
                <a:cs typeface="Arial"/>
              </a:rPr>
              <a:t>em </a:t>
            </a: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limitada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pt-BR" sz="2200" dirty="0" smtClean="0"/>
              <a:t>nós </a:t>
            </a:r>
            <a:r>
              <a:rPr lang="pt-BR" sz="2200" dirty="0"/>
              <a:t>na profundidade </a:t>
            </a:r>
            <a:r>
              <a:rPr lang="pt-BR" sz="2200" dirty="0" err="1">
                <a:latin typeface="Courier New"/>
                <a:cs typeface="Courier New"/>
              </a:rPr>
              <a:t>p</a:t>
            </a:r>
            <a:r>
              <a:rPr lang="pt-BR" sz="2200" dirty="0" smtClean="0"/>
              <a:t> são </a:t>
            </a:r>
            <a:r>
              <a:rPr lang="pt-BR" sz="2200" dirty="0"/>
              <a:t>tratados como se </a:t>
            </a:r>
            <a:r>
              <a:rPr lang="pt-BR" sz="2200" dirty="0" smtClean="0"/>
              <a:t>não </a:t>
            </a:r>
            <a:r>
              <a:rPr lang="pt-BR" sz="2200" dirty="0"/>
              <a:t>tivessem sucessores. </a:t>
            </a:r>
            <a:endParaRPr lang="pt-BR" sz="2200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Resolve o </a:t>
            </a:r>
            <a:r>
              <a:rPr lang="pt-BR" sz="2000" dirty="0"/>
              <a:t>problema de caminhos </a:t>
            </a:r>
            <a:r>
              <a:rPr lang="pt-BR" sz="2000" dirty="0" smtClean="0"/>
              <a:t>infinitos, </a:t>
            </a:r>
            <a:r>
              <a:rPr lang="pt-BR" sz="2000" dirty="0" err="1" smtClean="0"/>
              <a:t>ma</a:t>
            </a:r>
            <a:r>
              <a:rPr lang="pt-BR" sz="2000" dirty="0" smtClean="0"/>
              <a:t> pode não </a:t>
            </a:r>
            <a:r>
              <a:rPr lang="pt-BR" sz="2000" dirty="0"/>
              <a:t>chegar na </a:t>
            </a:r>
            <a:r>
              <a:rPr lang="pt-BR" sz="2000" dirty="0" smtClean="0"/>
              <a:t>solução</a:t>
            </a:r>
            <a:r>
              <a:rPr lang="pt-BR" sz="2000" dirty="0"/>
              <a:t>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1000" dirty="0"/>
          </a:p>
          <a:p>
            <a:pPr marL="342900" indent="-342900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em </a:t>
            </a: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, com </a:t>
            </a:r>
            <a:r>
              <a:rPr lang="tr-TR" sz="2200" b="1" dirty="0" err="1" smtClean="0">
                <a:latin typeface="Arial"/>
                <a:cs typeface="Arial"/>
              </a:rPr>
              <a:t>aprofundamento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interativo</a:t>
            </a:r>
            <a:r>
              <a:rPr lang="tr-TR" sz="2200" b="1" dirty="0" smtClean="0">
                <a:latin typeface="Arial"/>
                <a:cs typeface="Arial"/>
              </a:rPr>
              <a:t>:  </a:t>
            </a:r>
            <a:r>
              <a:rPr lang="pt-BR" sz="2400" dirty="0" smtClean="0"/>
              <a:t>aumenta </a:t>
            </a:r>
            <a:r>
              <a:rPr lang="pt-BR" sz="2400" dirty="0"/>
              <a:t>gradualmente o limite, </a:t>
            </a:r>
            <a:r>
              <a:rPr lang="pt-BR" sz="2400" dirty="0" smtClean="0"/>
              <a:t>até alcançar o objetivo</a:t>
            </a:r>
            <a:r>
              <a:rPr lang="pt-BR" sz="2400" dirty="0"/>
              <a:t>.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1542" t="45086" r="22272" b="13157"/>
          <a:stretch/>
        </p:blipFill>
        <p:spPr>
          <a:xfrm>
            <a:off x="2915816" y="2060848"/>
            <a:ext cx="3456384" cy="19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5419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1082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340768"/>
            <a:ext cx="8352928" cy="456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com informação:</a:t>
            </a:r>
            <a:r>
              <a:rPr lang="x-none" sz="2200" dirty="0" smtClean="0">
                <a:latin typeface="Arial"/>
                <a:cs typeface="Arial"/>
              </a:rPr>
              <a:t> usa</a:t>
            </a:r>
            <a:r>
              <a:rPr lang="pt-BR" sz="2200" dirty="0" smtClean="0">
                <a:latin typeface="Arial"/>
                <a:cs typeface="Arial"/>
              </a:rPr>
              <a:t> conhecimento específico sobre o problema, além da definição do problema.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10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>
                <a:latin typeface="Arial"/>
                <a:cs typeface="Arial"/>
              </a:rPr>
              <a:t>Busca heurística ou busca pela melhor escolha:</a:t>
            </a:r>
            <a:r>
              <a:rPr lang="pt-BR" sz="2200" dirty="0" smtClean="0">
                <a:latin typeface="Arial"/>
                <a:cs typeface="Arial"/>
              </a:rPr>
              <a:t> a seleção do nó a ser expandido é feita com base em uma avaliação do nó, aplicando uma função de avaliação</a:t>
            </a:r>
            <a:r>
              <a:rPr lang="pt-BR" sz="2200" dirty="0" smtClean="0">
                <a:latin typeface="Courier"/>
                <a:cs typeface="Courier"/>
              </a:rPr>
              <a:t> </a:t>
            </a:r>
            <a:r>
              <a:rPr lang="pt-BR" sz="2200" dirty="0" err="1" smtClean="0">
                <a:latin typeface="Courier New"/>
                <a:cs typeface="Courier New"/>
              </a:rPr>
              <a:t>f</a:t>
            </a:r>
            <a:r>
              <a:rPr lang="pt-BR" sz="2200" dirty="0" smtClean="0">
                <a:latin typeface="Courier New"/>
                <a:cs typeface="Courier New"/>
              </a:rPr>
              <a:t>(</a:t>
            </a:r>
            <a:r>
              <a:rPr lang="pt-BR" sz="2200" dirty="0" err="1" smtClean="0">
                <a:latin typeface="Courier New"/>
                <a:cs typeface="Courier New"/>
              </a:rPr>
              <a:t>n</a:t>
            </a:r>
            <a:r>
              <a:rPr lang="pt-BR" sz="2200" dirty="0" smtClean="0">
                <a:latin typeface="Courier New"/>
                <a:cs typeface="Courier New"/>
              </a:rPr>
              <a:t>)</a:t>
            </a:r>
            <a:r>
              <a:rPr lang="pt-BR" sz="2200" dirty="0" smtClean="0">
                <a:latin typeface="Arial"/>
                <a:cs typeface="Arial"/>
              </a:rPr>
              <a:t>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 smtClean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200" dirty="0">
                <a:solidFill>
                  <a:srgbClr val="C81C5C"/>
                </a:solidFill>
                <a:latin typeface="Arial Narrow"/>
                <a:cs typeface="Arial Narrow"/>
              </a:rPr>
              <a:t>Cuidado </a:t>
            </a:r>
            <a:r>
              <a:rPr lang="pt-BR" sz="2200" dirty="0" smtClean="0">
                <a:solidFill>
                  <a:srgbClr val="C81C5C"/>
                </a:solidFill>
                <a:latin typeface="Arial Narrow"/>
                <a:cs typeface="Arial Narrow"/>
              </a:rPr>
              <a:t>“</a:t>
            </a:r>
            <a:r>
              <a:rPr lang="pt-BR" sz="2200" dirty="0">
                <a:solidFill>
                  <a:srgbClr val="C81C5C"/>
                </a:solidFill>
                <a:latin typeface="Arial Narrow"/>
                <a:cs typeface="Arial Narrow"/>
              </a:rPr>
              <a:t>busca pela melhor escolha</a:t>
            </a:r>
            <a:r>
              <a:rPr lang="pt-BR" sz="2200" dirty="0" smtClean="0">
                <a:solidFill>
                  <a:srgbClr val="C81C5C"/>
                </a:solidFill>
                <a:latin typeface="Arial Narrow"/>
                <a:cs typeface="Arial Narrow"/>
              </a:rPr>
              <a:t>” não é uma marcha direta ao objetivo, é a escolha do nó que PARECE ser o melhor de acordo com a função de avaliação!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5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3429000"/>
            <a:ext cx="8352928" cy="129614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C81C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81C5C"/>
                </a:solidFill>
              </a:rPr>
              <a:t>A </a:t>
            </a:r>
            <a:r>
              <a:rPr lang="en-US" sz="2000" b="1" dirty="0" err="1" smtClean="0">
                <a:solidFill>
                  <a:srgbClr val="C81C5C"/>
                </a:solidFill>
              </a:rPr>
              <a:t>função</a:t>
            </a:r>
            <a:r>
              <a:rPr lang="en-US" sz="2000" b="1" dirty="0" smtClean="0">
                <a:solidFill>
                  <a:srgbClr val="C81C5C"/>
                </a:solidFill>
              </a:rPr>
              <a:t> de </a:t>
            </a:r>
            <a:r>
              <a:rPr lang="en-US" sz="2000" b="1" dirty="0" err="1" smtClean="0">
                <a:solidFill>
                  <a:srgbClr val="C81C5C"/>
                </a:solidFill>
              </a:rPr>
              <a:t>avaliação</a:t>
            </a:r>
            <a:r>
              <a:rPr lang="en-US" sz="2000" dirty="0" smtClean="0">
                <a:solidFill>
                  <a:srgbClr val="C81C5C"/>
                </a:solidFill>
              </a:rPr>
              <a:t>, </a:t>
            </a:r>
            <a:r>
              <a:rPr lang="en-US" sz="2000" dirty="0" err="1" smtClean="0">
                <a:solidFill>
                  <a:srgbClr val="C81C5C"/>
                </a:solidFill>
              </a:rPr>
              <a:t>em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geral</a:t>
            </a:r>
            <a:r>
              <a:rPr lang="en-US" sz="2000" dirty="0" smtClean="0">
                <a:solidFill>
                  <a:srgbClr val="C81C5C"/>
                </a:solidFill>
              </a:rPr>
              <a:t>, </a:t>
            </a:r>
            <a:r>
              <a:rPr lang="en-US" sz="2000" dirty="0" err="1" smtClean="0">
                <a:solidFill>
                  <a:srgbClr val="C81C5C"/>
                </a:solidFill>
              </a:rPr>
              <a:t>mede</a:t>
            </a:r>
            <a:r>
              <a:rPr lang="en-US" sz="2000" dirty="0" smtClean="0">
                <a:solidFill>
                  <a:srgbClr val="C81C5C"/>
                </a:solidFill>
              </a:rPr>
              <a:t> de </a:t>
            </a:r>
            <a:r>
              <a:rPr lang="en-US" sz="2000" dirty="0" err="1" smtClean="0">
                <a:solidFill>
                  <a:srgbClr val="C81C5C"/>
                </a:solidFill>
              </a:rPr>
              <a:t>alguma</a:t>
            </a:r>
            <a:r>
              <a:rPr lang="en-US" sz="2000" dirty="0" smtClean="0">
                <a:solidFill>
                  <a:srgbClr val="C81C5C"/>
                </a:solidFill>
              </a:rPr>
              <a:t> forma a </a:t>
            </a:r>
            <a:r>
              <a:rPr lang="en-US" sz="2000" b="1" dirty="0" err="1" smtClean="0">
                <a:solidFill>
                  <a:srgbClr val="C81C5C"/>
                </a:solidFill>
              </a:rPr>
              <a:t>distância</a:t>
            </a:r>
            <a:r>
              <a:rPr lang="en-US" sz="2000" dirty="0" smtClean="0">
                <a:solidFill>
                  <a:srgbClr val="C81C5C"/>
                </a:solidFill>
              </a:rPr>
              <a:t> do </a:t>
            </a:r>
            <a:r>
              <a:rPr lang="en-US" sz="2000" dirty="0" err="1" smtClean="0">
                <a:solidFill>
                  <a:srgbClr val="C81C5C"/>
                </a:solidFill>
              </a:rPr>
              <a:t>nó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n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b="1" dirty="0" err="1" smtClean="0">
                <a:solidFill>
                  <a:srgbClr val="C81C5C"/>
                </a:solidFill>
              </a:rPr>
              <a:t>até</a:t>
            </a:r>
            <a:r>
              <a:rPr lang="en-US" sz="2000" b="1" dirty="0" smtClean="0">
                <a:solidFill>
                  <a:srgbClr val="C81C5C"/>
                </a:solidFill>
              </a:rPr>
              <a:t> o </a:t>
            </a:r>
            <a:r>
              <a:rPr lang="en-US" sz="2000" b="1" dirty="0" err="1" smtClean="0">
                <a:solidFill>
                  <a:srgbClr val="C81C5C"/>
                </a:solidFill>
              </a:rPr>
              <a:t>objetivo</a:t>
            </a:r>
            <a:r>
              <a:rPr lang="en-US" sz="2000" b="1" dirty="0" smtClean="0">
                <a:solidFill>
                  <a:srgbClr val="C81C5C"/>
                </a:solidFill>
              </a:rPr>
              <a:t> </a:t>
            </a:r>
            <a:r>
              <a:rPr lang="en-US" sz="2000" dirty="0" smtClean="0">
                <a:solidFill>
                  <a:srgbClr val="C81C5C"/>
                </a:solidFill>
              </a:rPr>
              <a:t>(</a:t>
            </a:r>
            <a:r>
              <a:rPr lang="en-US" sz="2000" dirty="0" err="1" smtClean="0">
                <a:solidFill>
                  <a:srgbClr val="C81C5C"/>
                </a:solidFill>
              </a:rPr>
              <a:t>por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exemplo</a:t>
            </a:r>
            <a:r>
              <a:rPr lang="en-US" sz="2000" dirty="0" smtClean="0">
                <a:solidFill>
                  <a:srgbClr val="C81C5C"/>
                </a:solidFill>
              </a:rPr>
              <a:t>, </a:t>
            </a:r>
            <a:r>
              <a:rPr lang="en-US" sz="2000" dirty="0" err="1" smtClean="0">
                <a:solidFill>
                  <a:srgbClr val="C81C5C"/>
                </a:solidFill>
              </a:rPr>
              <a:t>usando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algum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tipo</a:t>
            </a:r>
            <a:r>
              <a:rPr lang="en-US" sz="2000" dirty="0" smtClean="0">
                <a:solidFill>
                  <a:srgbClr val="C81C5C"/>
                </a:solidFill>
              </a:rPr>
              <a:t> de </a:t>
            </a:r>
            <a:r>
              <a:rPr lang="en-US" sz="2000" dirty="0" err="1" smtClean="0">
                <a:solidFill>
                  <a:srgbClr val="C81C5C"/>
                </a:solidFill>
              </a:rPr>
              <a:t>custo</a:t>
            </a:r>
            <a:r>
              <a:rPr lang="en-US" sz="2000" dirty="0" smtClean="0">
                <a:solidFill>
                  <a:srgbClr val="C81C5C"/>
                </a:solidFill>
              </a:rPr>
              <a:t>).</a:t>
            </a:r>
          </a:p>
          <a:p>
            <a:pPr algn="ctr"/>
            <a:r>
              <a:rPr lang="en-US" sz="2000" dirty="0" err="1" smtClean="0">
                <a:solidFill>
                  <a:srgbClr val="C81C5C"/>
                </a:solidFill>
              </a:rPr>
              <a:t>Assim</a:t>
            </a:r>
            <a:r>
              <a:rPr lang="en-US" sz="2000" dirty="0" smtClean="0">
                <a:solidFill>
                  <a:srgbClr val="C81C5C"/>
                </a:solidFill>
              </a:rPr>
              <a:t>, o </a:t>
            </a:r>
            <a:r>
              <a:rPr lang="en-US" sz="2000" b="1" dirty="0" err="1" smtClean="0">
                <a:solidFill>
                  <a:srgbClr val="C81C5C"/>
                </a:solidFill>
              </a:rPr>
              <a:t>nó</a:t>
            </a:r>
            <a:r>
              <a:rPr lang="en-US" sz="2000" b="1" dirty="0" smtClean="0">
                <a:solidFill>
                  <a:srgbClr val="C81C5C"/>
                </a:solidFill>
              </a:rPr>
              <a:t> </a:t>
            </a:r>
            <a:r>
              <a:rPr lang="en-US" sz="2000" b="1" dirty="0" err="1" smtClean="0">
                <a:solidFill>
                  <a:srgbClr val="C81C5C"/>
                </a:solidFill>
              </a:rPr>
              <a:t>selecionado</a:t>
            </a:r>
            <a:r>
              <a:rPr lang="en-US" sz="2000" b="1" dirty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é</a:t>
            </a:r>
            <a:r>
              <a:rPr lang="en-US" sz="2000" dirty="0" smtClean="0">
                <a:solidFill>
                  <a:srgbClr val="C81C5C"/>
                </a:solidFill>
              </a:rPr>
              <a:t> o com </a:t>
            </a:r>
            <a:r>
              <a:rPr lang="en-US" sz="2000" dirty="0" err="1" smtClean="0">
                <a:solidFill>
                  <a:srgbClr val="C81C5C"/>
                </a:solidFill>
              </a:rPr>
              <a:t>avaliação</a:t>
            </a:r>
            <a:r>
              <a:rPr lang="en-US" sz="2000" dirty="0" smtClean="0">
                <a:solidFill>
                  <a:srgbClr val="C81C5C"/>
                </a:solidFill>
              </a:rPr>
              <a:t> de </a:t>
            </a:r>
            <a:r>
              <a:rPr lang="en-US" sz="2000" b="1" dirty="0" smtClean="0">
                <a:solidFill>
                  <a:srgbClr val="C81C5C"/>
                </a:solidFill>
              </a:rPr>
              <a:t>valor </a:t>
            </a:r>
            <a:r>
              <a:rPr lang="en-US" sz="2000" b="1" dirty="0" err="1" smtClean="0">
                <a:solidFill>
                  <a:srgbClr val="C81C5C"/>
                </a:solidFill>
              </a:rPr>
              <a:t>mais</a:t>
            </a:r>
            <a:r>
              <a:rPr lang="en-US" sz="2000" b="1" dirty="0" smtClean="0">
                <a:solidFill>
                  <a:srgbClr val="C81C5C"/>
                </a:solidFill>
              </a:rPr>
              <a:t> </a:t>
            </a:r>
            <a:r>
              <a:rPr lang="en-US" sz="2000" b="1" dirty="0" err="1" smtClean="0">
                <a:solidFill>
                  <a:srgbClr val="C81C5C"/>
                </a:solidFill>
              </a:rPr>
              <a:t>baixo</a:t>
            </a:r>
            <a:r>
              <a:rPr lang="en-US" sz="2000" dirty="0" smtClean="0">
                <a:solidFill>
                  <a:srgbClr val="C81C5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6803705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398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gulosa:</a:t>
            </a:r>
            <a:r>
              <a:rPr lang="x-none" sz="2200" dirty="0" smtClean="0">
                <a:latin typeface="Arial"/>
                <a:cs typeface="Arial"/>
              </a:rPr>
              <a:t> guiada pela melhor escolha, expande o nó mais próximo à meta, supondo que isso provavelmente levará a uma solução rápida e eficiente.</a:t>
            </a: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Avalia os nós usando apenas a 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função heurística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x-none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f(n)=h(n)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.</a:t>
            </a:r>
          </a:p>
          <a:p>
            <a:pPr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0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>
                <a:latin typeface="Arial"/>
                <a:cs typeface="Arial"/>
              </a:rPr>
              <a:t>Função heurística </a:t>
            </a:r>
            <a:r>
              <a:rPr lang="x-none" sz="2200" b="1" dirty="0">
                <a:latin typeface="Courier New"/>
                <a:cs typeface="Courier New"/>
              </a:rPr>
              <a:t>h(n)</a:t>
            </a:r>
            <a:r>
              <a:rPr lang="x-none" sz="2200" b="1" dirty="0">
                <a:latin typeface="Arial"/>
                <a:cs typeface="Arial"/>
              </a:rPr>
              <a:t>: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  <a:buFont typeface="Wingdings" charset="2"/>
              <a:buChar char="§"/>
            </a:pPr>
            <a:r>
              <a:rPr lang="x-none" sz="2000" dirty="0" smtClean="0">
                <a:latin typeface="Arial"/>
                <a:cs typeface="Arial"/>
              </a:rPr>
              <a:t>Custo </a:t>
            </a:r>
            <a:r>
              <a:rPr lang="x-none" sz="2000" b="1" dirty="0">
                <a:latin typeface="Arial"/>
                <a:cs typeface="Arial"/>
              </a:rPr>
              <a:t>estimado </a:t>
            </a:r>
            <a:r>
              <a:rPr lang="x-none" sz="2000" dirty="0">
                <a:latin typeface="Arial"/>
                <a:cs typeface="Arial"/>
              </a:rPr>
              <a:t>do caminho mais econômico do nó </a:t>
            </a:r>
            <a:r>
              <a:rPr lang="x-none" sz="2000" dirty="0">
                <a:latin typeface="Courier New"/>
                <a:cs typeface="Courier New"/>
              </a:rPr>
              <a:t>n</a:t>
            </a:r>
            <a:r>
              <a:rPr lang="x-none" sz="2000" dirty="0">
                <a:latin typeface="Arial"/>
                <a:cs typeface="Arial"/>
              </a:rPr>
              <a:t> até um nó </a:t>
            </a:r>
            <a:r>
              <a:rPr lang="x-none" sz="2000" dirty="0" smtClean="0">
                <a:latin typeface="Arial"/>
                <a:cs typeface="Arial"/>
              </a:rPr>
              <a:t>objetivo.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A</a:t>
            </a:r>
            <a:r>
              <a:rPr lang="x-none" sz="2000" dirty="0" smtClean="0">
                <a:latin typeface="Arial"/>
                <a:cs typeface="Arial"/>
              </a:rPr>
              <a:t>valiação do próprio nó como uma solução para o problema.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  <a:buFont typeface="Wingdings" charset="2"/>
              <a:buChar char="§"/>
            </a:pPr>
            <a:r>
              <a:rPr lang="x-none" sz="2000" dirty="0" smtClean="0">
                <a:latin typeface="Arial"/>
                <a:cs typeface="Arial"/>
              </a:rPr>
              <a:t>Função arbitrária específica para um problema, com uma restrição: </a:t>
            </a:r>
            <a:r>
              <a:rPr lang="en-US" sz="2000" dirty="0">
                <a:solidFill>
                  <a:srgbClr val="C81C5C"/>
                </a:solidFill>
                <a:latin typeface="Arial Narrow"/>
                <a:cs typeface="Arial Narrow"/>
              </a:rPr>
              <a:t>Para um </a:t>
            </a:r>
            <a:r>
              <a:rPr lang="en-US" sz="2000" dirty="0" err="1">
                <a:solidFill>
                  <a:srgbClr val="C81C5C"/>
                </a:solidFill>
                <a:latin typeface="Arial Narrow"/>
                <a:cs typeface="Arial Narrow"/>
              </a:rPr>
              <a:t>nó</a:t>
            </a:r>
            <a:r>
              <a:rPr lang="en-US" sz="2000" dirty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sz="2000" dirty="0" err="1">
                <a:solidFill>
                  <a:srgbClr val="C81C5C"/>
                </a:solidFill>
                <a:latin typeface="Arial Narrow"/>
                <a:cs typeface="Arial Narrow"/>
              </a:rPr>
              <a:t>objetivo</a:t>
            </a:r>
            <a:r>
              <a:rPr lang="en-US" sz="2000" dirty="0">
                <a:solidFill>
                  <a:srgbClr val="C81C5C"/>
                </a:solidFill>
                <a:latin typeface="Arial Narrow"/>
                <a:cs typeface="Arial Narrow"/>
              </a:rPr>
              <a:t>, </a:t>
            </a:r>
            <a:r>
              <a:rPr lang="en-US" sz="2000" dirty="0">
                <a:solidFill>
                  <a:srgbClr val="C81C5C"/>
                </a:solidFill>
                <a:latin typeface="Courier New"/>
                <a:cs typeface="Courier New"/>
              </a:rPr>
              <a:t>h(n)=</a:t>
            </a:r>
            <a:r>
              <a:rPr lang="en-US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0.</a:t>
            </a:r>
            <a:endParaRPr lang="pt-BR" sz="2000" dirty="0">
              <a:solidFill>
                <a:srgbClr val="C81C5C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61329985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538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>
                <a:latin typeface="Arial"/>
                <a:cs typeface="Arial"/>
              </a:rPr>
              <a:t>Voltando ao problema de chegar a Bucareste</a:t>
            </a:r>
            <a:r>
              <a:rPr lang="mr-IN" sz="2200" b="1" dirty="0" smtClean="0">
                <a:latin typeface="Arial"/>
                <a:cs typeface="Arial"/>
              </a:rPr>
              <a:t>…</a:t>
            </a:r>
            <a:endParaRPr lang="pt-BR" sz="2000" b="1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Heurística: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distância em linha reta até Bucareste </a:t>
            </a:r>
            <a:r>
              <a:rPr lang="mr-IN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–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H</a:t>
            </a:r>
            <a:r>
              <a:rPr lang="pt-BR" sz="24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  <a:r>
              <a:rPr lang="pt-BR" sz="2400" dirty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dirty="0"/>
              <a:t>Os valores </a:t>
            </a:r>
            <a:r>
              <a:rPr lang="pt-BR" sz="2000" dirty="0">
                <a:solidFill>
                  <a:srgbClr val="C81C5C"/>
                </a:solidFill>
                <a:latin typeface="Arial Narrow"/>
                <a:cs typeface="Arial Narrow"/>
              </a:rPr>
              <a:t>H</a:t>
            </a:r>
            <a:r>
              <a:rPr lang="pt-BR" sz="2000" baseline="-25000" dirty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  <a:r>
              <a:rPr lang="pt-BR" sz="2000" dirty="0" smtClean="0"/>
              <a:t> não fazem parte dos dados </a:t>
            </a:r>
            <a:r>
              <a:rPr lang="pt-BR" sz="2000" dirty="0"/>
              <a:t>na </a:t>
            </a:r>
            <a:r>
              <a:rPr lang="pt-BR" sz="2000" dirty="0" smtClean="0"/>
              <a:t>definição </a:t>
            </a:r>
            <a:r>
              <a:rPr lang="pt-BR" sz="2000" dirty="0"/>
              <a:t>do </a:t>
            </a:r>
            <a:r>
              <a:rPr lang="pt-BR" sz="2000" dirty="0" smtClean="0"/>
              <a:t>problema!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dirty="0" smtClean="0"/>
              <a:t>É necessário experiência no </a:t>
            </a:r>
            <a:r>
              <a:rPr lang="pt-BR" sz="2000" b="1" dirty="0" smtClean="0"/>
              <a:t>contexto</a:t>
            </a:r>
            <a:r>
              <a:rPr lang="pt-BR" sz="2000" dirty="0" smtClean="0"/>
              <a:t> do problema para </a:t>
            </a:r>
            <a:r>
              <a:rPr lang="pt-BR" sz="2000" dirty="0"/>
              <a:t>saber que </a:t>
            </a:r>
            <a:r>
              <a:rPr lang="pt-BR" sz="2000" dirty="0" smtClean="0">
                <a:solidFill>
                  <a:srgbClr val="C81C5C"/>
                </a:solidFill>
                <a:latin typeface="Arial Narrow"/>
                <a:cs typeface="Arial Narrow"/>
              </a:rPr>
              <a:t>H</a:t>
            </a:r>
            <a:r>
              <a:rPr lang="pt-BR" sz="20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 </a:t>
            </a:r>
            <a:r>
              <a:rPr lang="pt-BR" sz="2000" dirty="0" smtClean="0"/>
              <a:t>e é uma heurística útil por estar relacionada com distâncias reais.</a:t>
            </a:r>
            <a:endParaRPr lang="mr-IN" sz="2000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65" r="1578" b="-1"/>
          <a:stretch/>
        </p:blipFill>
        <p:spPr>
          <a:xfrm>
            <a:off x="2771800" y="2204864"/>
            <a:ext cx="3614454" cy="32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6213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>
                <a:latin typeface="Arial"/>
                <a:cs typeface="Arial"/>
              </a:rPr>
              <a:t>Voltando ao problema de chegar a Bucareste</a:t>
            </a:r>
            <a:r>
              <a:rPr lang="mr-IN" sz="2200" b="1" dirty="0" smtClean="0">
                <a:latin typeface="Arial"/>
                <a:cs typeface="Arial"/>
              </a:rPr>
              <a:t>…</a:t>
            </a:r>
            <a:endParaRPr lang="pt-BR" sz="2000" b="1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Heurística: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distância em linha reta até Bucareste </a:t>
            </a:r>
            <a:r>
              <a:rPr lang="mr-IN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–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H</a:t>
            </a:r>
            <a:r>
              <a:rPr lang="pt-BR" sz="24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baseline="-250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baseline="300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b="1" dirty="0" smtClean="0">
                <a:solidFill>
                  <a:srgbClr val="C81C5C"/>
                </a:solidFill>
                <a:latin typeface="Arial"/>
                <a:cs typeface="Arial"/>
              </a:rPr>
              <a:t>A heurística não é ótima</a:t>
            </a:r>
            <a:r>
              <a:rPr lang="pt-BR" sz="18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o</a:t>
            </a:r>
            <a:r>
              <a:rPr lang="pt-BR" sz="1800" dirty="0" smtClean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en-US" sz="1800" dirty="0" smtClean="0">
                <a:solidFill>
                  <a:srgbClr val="C81C5C"/>
                </a:solidFill>
                <a:latin typeface="Arial"/>
                <a:cs typeface="Arial"/>
              </a:rPr>
              <a:t>C</a:t>
            </a:r>
            <a:r>
              <a:rPr lang="pt-BR" sz="1800" dirty="0" smtClean="0">
                <a:solidFill>
                  <a:srgbClr val="C81C5C"/>
                </a:solidFill>
                <a:latin typeface="Arial"/>
                <a:cs typeface="Arial"/>
              </a:rPr>
              <a:t>aminho passando 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por Sibiu e </a:t>
            </a:r>
            <a:r>
              <a:rPr lang="pt-BR" sz="1800" dirty="0" err="1">
                <a:solidFill>
                  <a:srgbClr val="C81C5C"/>
                </a:solidFill>
                <a:latin typeface="Arial"/>
                <a:cs typeface="Arial"/>
              </a:rPr>
              <a:t>Fagaras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 é </a:t>
            </a:r>
            <a:r>
              <a:rPr lang="pt-BR" sz="1800" u="sng" dirty="0">
                <a:solidFill>
                  <a:srgbClr val="C81C5C"/>
                </a:solidFill>
                <a:latin typeface="Arial"/>
                <a:cs typeface="Arial"/>
              </a:rPr>
              <a:t>32 </a:t>
            </a:r>
            <a:r>
              <a:rPr lang="pt-BR" sz="1800" u="sng" dirty="0" smtClean="0">
                <a:solidFill>
                  <a:srgbClr val="C81C5C"/>
                </a:solidFill>
                <a:latin typeface="Arial"/>
                <a:cs typeface="Arial"/>
              </a:rPr>
              <a:t>quilômetros </a:t>
            </a:r>
            <a:r>
              <a:rPr lang="pt-BR" sz="1800" u="sng" dirty="0">
                <a:solidFill>
                  <a:srgbClr val="C81C5C"/>
                </a:solidFill>
                <a:latin typeface="Arial"/>
                <a:cs typeface="Arial"/>
              </a:rPr>
              <a:t>mais longo</a:t>
            </a:r>
            <a:r>
              <a:rPr lang="pt-BR" sz="1800" b="1" dirty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que o caminho por </a:t>
            </a:r>
            <a:r>
              <a:rPr lang="pt-BR" sz="1800" dirty="0" err="1">
                <a:solidFill>
                  <a:srgbClr val="C81C5C"/>
                </a:solidFill>
                <a:latin typeface="Arial"/>
                <a:cs typeface="Arial"/>
              </a:rPr>
              <a:t>Rimmicu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pt-BR" sz="1800" dirty="0" err="1">
                <a:solidFill>
                  <a:srgbClr val="C81C5C"/>
                </a:solidFill>
                <a:latin typeface="Arial"/>
                <a:cs typeface="Arial"/>
              </a:rPr>
              <a:t>Vilcea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 e Pitesti.</a:t>
            </a:r>
            <a:endParaRPr lang="en-US" sz="1800" dirty="0">
              <a:solidFill>
                <a:srgbClr val="C81C5C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3568" y="2132856"/>
            <a:ext cx="4032448" cy="3951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565" r="1578" b="-1"/>
          <a:stretch/>
        </p:blipFill>
        <p:spPr>
          <a:xfrm>
            <a:off x="4932040" y="2492896"/>
            <a:ext cx="387003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35895"/>
      </p:ext>
    </p:extLst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16832"/>
            <a:ext cx="8352928" cy="28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A*: </a:t>
            </a:r>
            <a:r>
              <a:rPr lang="x-none" sz="2200" dirty="0" smtClean="0">
                <a:latin typeface="Arial"/>
                <a:cs typeface="Arial"/>
              </a:rPr>
              <a:t>também guiada pela melhor escolha, mas </a:t>
            </a:r>
            <a:r>
              <a:rPr lang="x-none" sz="2200" u="sng" dirty="0" smtClean="0">
                <a:latin typeface="Arial"/>
                <a:cs typeface="Arial"/>
              </a:rPr>
              <a:t>minimiza o custo total estimado</a:t>
            </a:r>
            <a:r>
              <a:rPr lang="x-none" sz="2200" dirty="0" smtClean="0">
                <a:latin typeface="Arial"/>
                <a:cs typeface="Arial"/>
              </a:rPr>
              <a:t> da solução.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Função de avaliação </a:t>
            </a:r>
            <a:r>
              <a:rPr lang="x-none" sz="2000" b="1" dirty="0" smtClean="0">
                <a:solidFill>
                  <a:srgbClr val="C81C5C"/>
                </a:solidFill>
                <a:latin typeface="Courier New"/>
                <a:cs typeface="Courier New"/>
              </a:rPr>
              <a:t>f(n)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 = </a:t>
            </a:r>
            <a:r>
              <a:rPr lang="x-none" sz="2000" b="1" dirty="0" smtClean="0">
                <a:solidFill>
                  <a:srgbClr val="C81C5C"/>
                </a:solidFill>
                <a:latin typeface="Courier New"/>
                <a:cs typeface="Courier New"/>
              </a:rPr>
              <a:t>g(n)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 + </a:t>
            </a:r>
            <a:r>
              <a:rPr lang="x-none" sz="2000" b="1" dirty="0" smtClean="0">
                <a:solidFill>
                  <a:srgbClr val="C81C5C"/>
                </a:solidFill>
                <a:latin typeface="Courier New"/>
                <a:cs typeface="Courier New"/>
              </a:rPr>
              <a:t>h(n)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>
                <a:solidFill>
                  <a:srgbClr val="C81C5C"/>
                </a:solidFill>
                <a:latin typeface="Courier New"/>
                <a:cs typeface="Courier New"/>
              </a:rPr>
              <a:t>g</a:t>
            </a:r>
            <a:r>
              <a:rPr lang="x-none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(n)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 é o custo para alcançar cada nó e 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x-none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h(n)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 é </a:t>
            </a:r>
            <a:r>
              <a:rPr lang="x-none" sz="2000" dirty="0">
                <a:solidFill>
                  <a:srgbClr val="C81C5C"/>
                </a:solidFill>
                <a:latin typeface="Arial"/>
                <a:cs typeface="Arial"/>
              </a:rPr>
              <a:t>o custo 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para ir do nó atual até o objetivo.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>
                <a:solidFill>
                  <a:srgbClr val="C81C5C"/>
                </a:solidFill>
                <a:latin typeface="Courier New"/>
                <a:cs typeface="Courier New"/>
              </a:rPr>
              <a:t>h</a:t>
            </a:r>
            <a:r>
              <a:rPr lang="pt-BR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(</a:t>
            </a:r>
            <a:r>
              <a:rPr lang="pt-BR" sz="2000" dirty="0" err="1" smtClean="0">
                <a:solidFill>
                  <a:srgbClr val="C81C5C"/>
                </a:solidFill>
                <a:latin typeface="Courier New"/>
                <a:cs typeface="Courier New"/>
              </a:rPr>
              <a:t>n</a:t>
            </a:r>
            <a:r>
              <a:rPr lang="pt-BR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)</a:t>
            </a:r>
            <a:r>
              <a:rPr lang="pt-BR" sz="2000" dirty="0" smtClean="0">
                <a:solidFill>
                  <a:srgbClr val="C81C5C"/>
                </a:solidFill>
                <a:latin typeface="Arial"/>
                <a:cs typeface="Arial"/>
              </a:rPr>
              <a:t> deve ser admissível: nunca superestimar o custo para alcançar o objetivo.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>
                <a:solidFill>
                  <a:srgbClr val="C81C5C"/>
                </a:solidFill>
                <a:latin typeface="Arial"/>
                <a:cs typeface="Arial"/>
              </a:rPr>
              <a:t>Permite voltar uma decisão.</a:t>
            </a:r>
            <a:endParaRPr lang="pt-BR" sz="2000" dirty="0">
              <a:solidFill>
                <a:srgbClr val="C81C5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933315"/>
      </p:ext>
    </p:extLst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7704" y="2132856"/>
            <a:ext cx="5256584" cy="4493724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86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>
                <a:latin typeface="Arial"/>
                <a:cs typeface="Arial"/>
              </a:rPr>
              <a:t>Voltando ao problema de chegar a Bucareste</a:t>
            </a:r>
            <a:r>
              <a:rPr lang="mr-IN" sz="2200" b="1" dirty="0" smtClean="0">
                <a:latin typeface="Arial"/>
                <a:cs typeface="Arial"/>
              </a:rPr>
              <a:t>…</a:t>
            </a:r>
            <a:endParaRPr lang="pt-BR" sz="2000" b="1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Heurística: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distância em linha reta até Bucareste </a:t>
            </a:r>
            <a:r>
              <a:rPr lang="mr-IN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–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H</a:t>
            </a:r>
            <a:r>
              <a:rPr lang="pt-BR" sz="24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2956704997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BUSCAS</a:t>
            </a:r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41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>
                <a:latin typeface="Arial"/>
                <a:cs typeface="Arial"/>
              </a:rPr>
              <a:t>Para o problema do </a:t>
            </a:r>
            <a:r>
              <a:rPr lang="x-none" sz="2200" b="1" dirty="0" smtClean="0">
                <a:latin typeface="Arial"/>
                <a:cs typeface="Arial"/>
              </a:rPr>
              <a:t>quebra-cabeças de 8 peças</a:t>
            </a:r>
            <a:r>
              <a:rPr lang="x-none" sz="2200" dirty="0" smtClean="0">
                <a:latin typeface="Arial"/>
                <a:cs typeface="Arial"/>
              </a:rPr>
              <a:t>, qual poderia ser a </a:t>
            </a:r>
            <a:r>
              <a:rPr lang="x-none" sz="2200" b="1" dirty="0" smtClean="0">
                <a:latin typeface="Arial"/>
                <a:cs typeface="Arial"/>
              </a:rPr>
              <a:t>heurística</a:t>
            </a:r>
            <a:r>
              <a:rPr lang="x-none" sz="2200" dirty="0" smtClean="0">
                <a:latin typeface="Arial"/>
                <a:cs typeface="Arial"/>
              </a:rPr>
              <a:t> adotada?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dirty="0" smtClean="0"/>
              <a:t>Para usarmos a busca A</a:t>
            </a:r>
            <a:r>
              <a:rPr lang="pt-BR" sz="2400" dirty="0"/>
              <a:t>∗, </a:t>
            </a:r>
            <a:r>
              <a:rPr lang="pt-BR" sz="2400" dirty="0" smtClean="0"/>
              <a:t>precisamos definir uma função heurística </a:t>
            </a:r>
            <a:r>
              <a:rPr lang="pt-BR" sz="2400" dirty="0"/>
              <a:t>que </a:t>
            </a:r>
            <a:r>
              <a:rPr lang="pt-BR" sz="2400" b="1" dirty="0"/>
              <a:t>nunca superestime </a:t>
            </a:r>
            <a:r>
              <a:rPr lang="pt-BR" sz="2400" b="1" dirty="0" smtClean="0"/>
              <a:t>o número </a:t>
            </a:r>
            <a:r>
              <a:rPr lang="pt-BR" sz="2400" b="1" dirty="0"/>
              <a:t>de passos </a:t>
            </a:r>
            <a:r>
              <a:rPr lang="pt-BR" sz="2400" b="1" dirty="0" smtClean="0"/>
              <a:t>até </a:t>
            </a:r>
            <a:r>
              <a:rPr lang="pt-BR" sz="2400" b="1" dirty="0"/>
              <a:t>o </a:t>
            </a:r>
            <a:r>
              <a:rPr lang="pt-BR" sz="2400" b="1" dirty="0" smtClean="0"/>
              <a:t>objetivo</a:t>
            </a:r>
            <a:r>
              <a:rPr lang="pt-BR" sz="2400" b="1" dirty="0"/>
              <a:t> </a:t>
            </a:r>
            <a:r>
              <a:rPr lang="mr-IN" sz="2400" b="1" dirty="0" smtClean="0"/>
              <a:t>–</a:t>
            </a:r>
            <a:r>
              <a:rPr lang="pt-BR" sz="2400" b="1" dirty="0" smtClean="0"/>
              <a:t> pode envolver o </a:t>
            </a:r>
            <a:r>
              <a:rPr lang="pt-BR" sz="2400" b="1" i="1" dirty="0" smtClean="0"/>
              <a:t>relaxamento</a:t>
            </a:r>
            <a:r>
              <a:rPr lang="pt-BR" sz="2400" b="1" dirty="0" smtClean="0"/>
              <a:t> das regras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1403648" y="1916832"/>
            <a:ext cx="6480720" cy="32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19166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85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>
                <a:latin typeface="Arial"/>
                <a:cs typeface="Arial"/>
              </a:rPr>
              <a:t>Para o problema do </a:t>
            </a:r>
            <a:r>
              <a:rPr lang="x-none" sz="2200" b="1" dirty="0" smtClean="0">
                <a:latin typeface="Arial"/>
                <a:cs typeface="Arial"/>
              </a:rPr>
              <a:t>quebra-cabeças de 8 peças</a:t>
            </a:r>
            <a:r>
              <a:rPr lang="x-none" sz="2200" dirty="0" smtClean="0">
                <a:latin typeface="Arial"/>
                <a:cs typeface="Arial"/>
              </a:rPr>
              <a:t>, qual poderia ser a </a:t>
            </a:r>
            <a:r>
              <a:rPr lang="x-none" sz="2200" b="1" dirty="0" smtClean="0">
                <a:latin typeface="Arial"/>
                <a:cs typeface="Arial"/>
              </a:rPr>
              <a:t>heurística</a:t>
            </a:r>
            <a:r>
              <a:rPr lang="x-none" sz="2200" dirty="0" smtClean="0">
                <a:latin typeface="Arial"/>
                <a:cs typeface="Arial"/>
              </a:rPr>
              <a:t> adotada?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Uma heurística possível: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retirar todos os números que estão em local errado e só colocá-los no local correto.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dirty="0" smtClean="0"/>
              <a:t>Relaxamos a regra do problema e certamente, seguindo a regra, não haverá forma de solução menos custosa.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1403648" y="1916832"/>
            <a:ext cx="6480720" cy="3203433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5400000">
            <a:off x="5256076" y="5697252"/>
            <a:ext cx="324036" cy="396044"/>
          </a:xfrm>
          <a:prstGeom prst="bent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04387"/>
      </p:ext>
    </p:extLst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400" dirty="0" smtClean="0"/>
              <a:t>No </a:t>
            </a:r>
            <a:r>
              <a:rPr lang="en-US" sz="2400" dirty="0" err="1" smtClean="0"/>
              <a:t>vídeo</a:t>
            </a:r>
            <a:r>
              <a:rPr lang="en-US" sz="2400" dirty="0" smtClean="0"/>
              <a:t> </a:t>
            </a:r>
            <a:r>
              <a:rPr lang="en-US" sz="2400" dirty="0" err="1" smtClean="0"/>
              <a:t>abaixo</a:t>
            </a:r>
            <a:r>
              <a:rPr lang="en-US" sz="2400" dirty="0" smtClean="0"/>
              <a:t>, </a:t>
            </a:r>
            <a:r>
              <a:rPr lang="en-US" sz="2400" dirty="0" err="1" smtClean="0"/>
              <a:t>é</a:t>
            </a:r>
            <a:r>
              <a:rPr lang="en-US" sz="2400" dirty="0" smtClean="0"/>
              <a:t> </a:t>
            </a:r>
            <a:r>
              <a:rPr lang="en-US" sz="2400" dirty="0" err="1" smtClean="0"/>
              <a:t>ilustrada</a:t>
            </a:r>
            <a:r>
              <a:rPr lang="en-US" sz="2400" dirty="0" smtClean="0"/>
              <a:t> a </a:t>
            </a:r>
            <a:r>
              <a:rPr lang="en-US" sz="2400" dirty="0" err="1" smtClean="0"/>
              <a:t>aplicação</a:t>
            </a:r>
            <a:r>
              <a:rPr lang="en-US" sz="2400" dirty="0" smtClean="0"/>
              <a:t> da </a:t>
            </a:r>
            <a:r>
              <a:rPr lang="en-US" sz="2400" dirty="0" err="1" smtClean="0"/>
              <a:t>busca</a:t>
            </a:r>
            <a:r>
              <a:rPr lang="en-US" sz="2400" dirty="0" smtClean="0"/>
              <a:t> </a:t>
            </a:r>
            <a:r>
              <a:rPr lang="en-US" sz="2400" dirty="0" err="1" smtClean="0"/>
              <a:t>gulosa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encontrar</a:t>
            </a:r>
            <a:r>
              <a:rPr lang="en-US" sz="2400" dirty="0" smtClean="0"/>
              <a:t> a </a:t>
            </a:r>
            <a:r>
              <a:rPr lang="en-US" sz="2400" dirty="0" err="1" smtClean="0"/>
              <a:t>solução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esse</a:t>
            </a:r>
            <a:r>
              <a:rPr lang="en-US" sz="2400" dirty="0" smtClean="0"/>
              <a:t> </a:t>
            </a:r>
            <a:r>
              <a:rPr lang="en-US" sz="2400" dirty="0" err="1" smtClean="0"/>
              <a:t>problema</a:t>
            </a:r>
            <a:r>
              <a:rPr lang="en-US" sz="2400" dirty="0" smtClean="0"/>
              <a:t>:</a:t>
            </a:r>
          </a:p>
          <a:p>
            <a:pPr>
              <a:buNone/>
            </a:pPr>
            <a:r>
              <a:rPr lang="en-US" sz="2400" dirty="0" smtClean="0">
                <a:latin typeface="Courier New"/>
                <a:cs typeface="Courier New"/>
              </a:rPr>
              <a:t>https</a:t>
            </a:r>
            <a:r>
              <a:rPr lang="en-US" sz="2400" dirty="0">
                <a:latin typeface="Courier New"/>
                <a:cs typeface="Courier New"/>
              </a:rPr>
              <a:t>://</a:t>
            </a:r>
            <a:r>
              <a:rPr lang="en-US" sz="2400" dirty="0" err="1">
                <a:latin typeface="Courier New"/>
                <a:cs typeface="Courier New"/>
              </a:rPr>
              <a:t>www.youtube.com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watch?v</a:t>
            </a:r>
            <a:r>
              <a:rPr lang="en-US" sz="2400" dirty="0">
                <a:latin typeface="Courier New"/>
                <a:cs typeface="Courier New"/>
              </a:rPr>
              <a:t>=e6njY7rVe3E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1259632" y="3140968"/>
            <a:ext cx="6480720" cy="32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79304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rgbClr val="FFFFFF"/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58943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182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Local</a:t>
            </a:r>
            <a:r>
              <a:rPr lang="x-none" sz="2200" dirty="0" smtClean="0">
                <a:latin typeface="Arial"/>
                <a:cs typeface="Arial"/>
              </a:rPr>
              <a:t>: opera usando um único estado corrente e em geral se move apenas para os vizinhos desse estado.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latin typeface="Arial"/>
                <a:cs typeface="Arial"/>
              </a:rPr>
              <a:t>Normalmente, os caminhos seguidos não são guardados.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latin typeface="Arial"/>
                <a:cs typeface="Arial"/>
              </a:rPr>
              <a:t>Podemos considerar essa classe de algoritmos quando </a:t>
            </a:r>
            <a:r>
              <a:rPr lang="x-none" sz="2000" u="sng" dirty="0" smtClean="0">
                <a:latin typeface="Arial"/>
                <a:cs typeface="Arial"/>
              </a:rPr>
              <a:t>não</a:t>
            </a:r>
            <a:r>
              <a:rPr lang="x-none" sz="2000" dirty="0" smtClean="0">
                <a:latin typeface="Arial"/>
                <a:cs typeface="Arial"/>
              </a:rPr>
              <a:t> precisamos </a:t>
            </a:r>
            <a:r>
              <a:rPr lang="x-none" sz="2000" u="sng" dirty="0" smtClean="0">
                <a:latin typeface="Arial"/>
                <a:cs typeface="Arial"/>
              </a:rPr>
              <a:t>guardar o caminho</a:t>
            </a:r>
            <a:r>
              <a:rPr lang="x-none" sz="2000" dirty="0" smtClean="0">
                <a:latin typeface="Arial"/>
                <a:cs typeface="Arial"/>
              </a:rPr>
              <a:t> para chegar ao nó objetivo.</a:t>
            </a:r>
            <a:endParaRPr lang="pt-BR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80" t="6335" r="9054" b="5992"/>
          <a:stretch/>
        </p:blipFill>
        <p:spPr>
          <a:xfrm>
            <a:off x="1475656" y="2996952"/>
            <a:ext cx="6336704" cy="37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36855"/>
      </p:ext>
    </p:extLst>
  </p:cSld>
  <p:clrMapOvr>
    <a:masterClrMapping/>
  </p:clrMapOvr>
  <p:transition xmlns:p14="http://schemas.microsoft.com/office/powerpoint/2010/main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69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b="1" dirty="0" smtClean="0"/>
              <a:t>Algoritmo subida de encosta </a:t>
            </a:r>
            <a:r>
              <a:rPr lang="pt-BR" sz="2000" dirty="0" smtClean="0"/>
              <a:t>(</a:t>
            </a:r>
            <a:r>
              <a:rPr lang="pt-BR" sz="2000" i="1" dirty="0" err="1" smtClean="0"/>
              <a:t>hill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climbing</a:t>
            </a:r>
            <a:r>
              <a:rPr lang="pt-BR" sz="2000" dirty="0" smtClean="0"/>
              <a:t>): laço para mover continuamente no sentido do valor crescente (encosta acima).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0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000" dirty="0" smtClean="0"/>
          </a:p>
          <a:p>
            <a:pPr marL="0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1000" dirty="0"/>
          </a:p>
          <a:p>
            <a:pPr marL="0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dirty="0" smtClean="0"/>
              <a:t>* Problemas </a:t>
            </a:r>
            <a:r>
              <a:rPr lang="pt-BR" sz="2000" dirty="0"/>
              <a:t>de </a:t>
            </a:r>
            <a:r>
              <a:rPr lang="pt-BR" sz="2000" u="sng" dirty="0"/>
              <a:t>minimização</a:t>
            </a:r>
            <a:r>
              <a:rPr lang="pt-BR" sz="2000" dirty="0"/>
              <a:t>: </a:t>
            </a:r>
            <a:r>
              <a:rPr lang="pt-BR" sz="2000" u="sng" dirty="0"/>
              <a:t>invertemos o </a:t>
            </a:r>
            <a:r>
              <a:rPr lang="pt-BR" sz="2000" u="sng" dirty="0" err="1"/>
              <a:t>racicíonio</a:t>
            </a:r>
            <a:r>
              <a:rPr lang="pt-BR" sz="2000" dirty="0"/>
              <a:t> para buscar valores menores do que o atual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560" y="1844824"/>
            <a:ext cx="793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664"/>
      </p:ext>
    </p:extLst>
  </p:cSld>
  <p:clrMapOvr>
    <a:masterClrMapping/>
  </p:clrMapOvr>
  <p:transition xmlns:p14="http://schemas.microsoft.com/office/powerpoint/2010/main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354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subida de encosta </a:t>
            </a:r>
            <a:r>
              <a:rPr lang="pt-BR" sz="2200" dirty="0" smtClean="0"/>
              <a:t>(</a:t>
            </a:r>
            <a:r>
              <a:rPr lang="pt-BR" sz="2200" i="1" dirty="0" err="1" smtClean="0"/>
              <a:t>hill</a:t>
            </a:r>
            <a:r>
              <a:rPr lang="pt-BR" sz="2200" i="1" dirty="0" smtClean="0"/>
              <a:t> </a:t>
            </a:r>
            <a:r>
              <a:rPr lang="pt-BR" sz="2200" i="1" dirty="0" err="1" smtClean="0"/>
              <a:t>climbing</a:t>
            </a:r>
            <a:r>
              <a:rPr lang="pt-BR" sz="2200" dirty="0" smtClean="0"/>
              <a:t>): geralmente, queremos parar a busca quando encontramos o máximo global, mas o algoritmo também é encerrado quando encontra: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u="sng" dirty="0" smtClean="0"/>
              <a:t>Máximo local</a:t>
            </a:r>
            <a:r>
              <a:rPr lang="pt-BR" sz="2000" dirty="0" smtClean="0"/>
              <a:t>: é o pico mais alto entre os estados vizinhos, embora seja mais baixo que o máximo global.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u="sng" dirty="0" smtClean="0"/>
              <a:t>Picos</a:t>
            </a:r>
            <a:r>
              <a:rPr lang="pt-BR" sz="2000" dirty="0" smtClean="0"/>
              <a:t>: sequência de máximos locais que torna difícil a navegação.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u="sng" dirty="0" smtClean="0"/>
              <a:t>Platôs</a:t>
            </a:r>
            <a:r>
              <a:rPr lang="pt-BR" sz="2000" dirty="0" smtClean="0"/>
              <a:t>: área da topologia do espaço de estados na qual a função de avaliação é plana (planície ou máximo local plano).</a:t>
            </a:r>
          </a:p>
          <a:p>
            <a:pPr marL="312737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80" t="6335" r="9054" b="5992"/>
          <a:stretch/>
        </p:blipFill>
        <p:spPr>
          <a:xfrm>
            <a:off x="2339752" y="4221088"/>
            <a:ext cx="4248472" cy="24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1992"/>
      </p:ext>
    </p:extLst>
  </p:cSld>
  <p:clrMapOvr>
    <a:masterClrMapping/>
  </p:clrMapOvr>
  <p:transition xmlns:p14="http://schemas.microsoft.com/office/powerpoint/2010/main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 </a:t>
            </a:r>
            <a:r>
              <a:rPr lang="pt-BR" sz="2200" dirty="0" smtClean="0"/>
              <a:t>combina subida de encosta com percurso aleatório e permite pioras no resultado.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67544" y="2420888"/>
            <a:ext cx="8352928" cy="3672408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>
                <a:solidFill>
                  <a:srgbClr val="C81C5C"/>
                </a:solidFill>
                <a:latin typeface="Arial Narrow"/>
                <a:cs typeface="Arial Narrow"/>
              </a:rPr>
              <a:t>Modificação no algoritmo de subida de encosta: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Melhor </a:t>
            </a:r>
            <a:r>
              <a:rPr lang="pt-BR" sz="22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movimento a cada passo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  <a:sym typeface="Wingdings"/>
              </a:rPr>
              <a:t>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escolhe-se um movimento aleatório:</a:t>
            </a:r>
          </a:p>
          <a:p>
            <a:pPr marL="108585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 o movimento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melhorar a situação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, ele será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aceito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; </a:t>
            </a:r>
          </a:p>
          <a:p>
            <a:pPr marL="108585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 o movimento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não melhorar a situação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, ele será aceito com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 menor que </a:t>
            </a:r>
            <a:r>
              <a:rPr lang="pt-BR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.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diminui exponencialmente de acordo com a má qualidade do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movimento.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também diminui à medida que a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temperatura </a:t>
            </a:r>
            <a:r>
              <a:rPr lang="pt-BR" sz="2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T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se reduz (movimentos “ruins”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com maior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 de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aceite no início).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46340057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282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  <a:endParaRPr lang="pt-BR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1500" b="1" dirty="0"/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dirty="0" err="1" smtClean="0"/>
              <a:t>Annealing</a:t>
            </a:r>
            <a:r>
              <a:rPr lang="pt-BR" sz="2200" dirty="0" smtClean="0"/>
              <a:t> = Recozimento.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dirty="0" smtClean="0"/>
              <a:t>Recozimento: processo térmico para obter estados de baixa energia de um sólido.</a:t>
            </a:r>
          </a:p>
          <a:p>
            <a:pPr marL="893763" lvl="2" indent="-180975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1800" dirty="0" smtClean="0"/>
              <a:t>Na fase líquida (alta temperatura), o arranjo das partículas é aleatório.</a:t>
            </a:r>
          </a:p>
          <a:p>
            <a:pPr marL="893763" lvl="2" indent="-180975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1800" dirty="0" smtClean="0"/>
              <a:t>Ao diminuir a temperatura cuidadosamente, as partículas se arranjam no estado de mínima energia do sólido.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95736" y="4437112"/>
            <a:ext cx="66247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algn="just" eaLnBrk="1" hangingPunct="1">
              <a:spcAft>
                <a:spcPts val="500"/>
              </a:spcAft>
            </a:pPr>
            <a:r>
              <a:rPr lang="pt-BR" sz="2200" dirty="0"/>
              <a:t>O custo de </a:t>
            </a:r>
            <a:r>
              <a:rPr lang="pt-BR" sz="2200" dirty="0" smtClean="0"/>
              <a:t>solução (</a:t>
            </a:r>
            <a:r>
              <a:rPr lang="pt-BR" sz="2200" dirty="0"/>
              <a:t>valor da função objetivo) é equivalente à energia de um </a:t>
            </a:r>
            <a:r>
              <a:rPr lang="pt-BR" sz="2200" dirty="0" smtClean="0"/>
              <a:t>sólido.</a:t>
            </a:r>
            <a:endParaRPr lang="pt-BR" sz="2200" dirty="0"/>
          </a:p>
        </p:txBody>
      </p:sp>
      <p:sp>
        <p:nvSpPr>
          <p:cNvPr id="6" name="Down Arrow 5"/>
          <p:cNvSpPr/>
          <p:nvPr/>
        </p:nvSpPr>
        <p:spPr>
          <a:xfrm>
            <a:off x="6012160" y="3789040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87624" y="1772816"/>
            <a:ext cx="3384376" cy="432048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26580494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  <a:endParaRPr lang="pt-BR" sz="2200" b="1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5616" y="1844824"/>
            <a:ext cx="6912768" cy="48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31267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BUSCAS</a:t>
            </a:r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78550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80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Estudo da probabilidade de aceitação de um movimento de piora.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44824"/>
            <a:ext cx="6120680" cy="48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9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80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Como determinar a temperatura? Duas sugestões: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5536" y="2060848"/>
            <a:ext cx="8208912" cy="1224136"/>
            <a:chOff x="467544" y="4869160"/>
            <a:chExt cx="8208912" cy="1224136"/>
          </a:xfrm>
        </p:grpSpPr>
        <p:sp>
          <p:nvSpPr>
            <p:cNvPr id="7" name="Rounded Rectangle 6"/>
            <p:cNvSpPr/>
            <p:nvPr/>
          </p:nvSpPr>
          <p:spPr>
            <a:xfrm>
              <a:off x="467544" y="4869160"/>
              <a:ext cx="8208912" cy="122413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rgbClr val="404040"/>
                  </a:solidFill>
                </a:rPr>
                <a:t>Selecionar uma solução aleatória; </a:t>
              </a:r>
              <a:endParaRPr lang="pt-BR" dirty="0" smtClean="0">
                <a:solidFill>
                  <a:srgbClr val="404040"/>
                </a:solidFill>
              </a:endParaRP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 smtClean="0">
                  <a:solidFill>
                    <a:srgbClr val="404040"/>
                  </a:solidFill>
                </a:rPr>
                <a:t>Calcular </a:t>
              </a:r>
              <a:r>
                <a:rPr lang="pt-BR" dirty="0">
                  <a:solidFill>
                    <a:srgbClr val="404040"/>
                  </a:solidFill>
                </a:rPr>
                <a:t>o custo de várias soluções da vizinhança dessa </a:t>
              </a:r>
              <a:r>
                <a:rPr lang="pt-BR" dirty="0" smtClean="0">
                  <a:solidFill>
                    <a:srgbClr val="404040"/>
                  </a:solidFill>
                </a:rPr>
                <a:t>solução;</a:t>
              </a: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 smtClean="0">
                  <a:solidFill>
                    <a:srgbClr val="404040"/>
                  </a:solidFill>
                </a:rPr>
                <a:t>Tomar </a:t>
              </a:r>
              <a:r>
                <a:rPr lang="pt-BR" dirty="0">
                  <a:solidFill>
                    <a:srgbClr val="404040"/>
                  </a:solidFill>
                </a:rPr>
                <a:t>como temperatura inicial o maior </a:t>
              </a:r>
              <a:r>
                <a:rPr lang="pt-BR" dirty="0" smtClean="0">
                  <a:solidFill>
                    <a:srgbClr val="404040"/>
                  </a:solidFill>
                </a:rPr>
                <a:t>custo obtido no passo anterior.</a:t>
              </a:r>
              <a:endParaRPr lang="pt-BR" dirty="0">
                <a:solidFill>
                  <a:srgbClr val="404040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11560" y="5301208"/>
              <a:ext cx="39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81C5C"/>
                  </a:solidFill>
                </a:rPr>
                <a:t>1</a:t>
              </a:r>
              <a:r>
                <a:rPr lang="en-US" b="1" baseline="30000" dirty="0" smtClean="0">
                  <a:solidFill>
                    <a:srgbClr val="C81C5C"/>
                  </a:solidFill>
                </a:rPr>
                <a:t>a</a:t>
              </a:r>
              <a:endParaRPr lang="en-US" b="1" baseline="30000" dirty="0">
                <a:solidFill>
                  <a:srgbClr val="C81C5C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5536" y="3717032"/>
            <a:ext cx="8208912" cy="2088232"/>
            <a:chOff x="467544" y="4869160"/>
            <a:chExt cx="8208912" cy="2088232"/>
          </a:xfrm>
        </p:grpSpPr>
        <p:sp>
          <p:nvSpPr>
            <p:cNvPr id="13" name="Rounded Rectangle 12"/>
            <p:cNvSpPr/>
            <p:nvPr/>
          </p:nvSpPr>
          <p:spPr>
            <a:xfrm>
              <a:off x="467544" y="4869160"/>
              <a:ext cx="8208912" cy="2088232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rgbClr val="404040"/>
                  </a:solidFill>
                </a:rPr>
                <a:t>Selecionar uma solução aleatória; </a:t>
              </a:r>
              <a:endParaRPr lang="pt-BR" dirty="0" smtClean="0">
                <a:solidFill>
                  <a:srgbClr val="404040"/>
                </a:solidFill>
              </a:endParaRP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rgbClr val="404040"/>
                  </a:solidFill>
                </a:rPr>
                <a:t>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Gerar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um conjunto de soluções vizinhas dessa solução; </a:t>
              </a:r>
              <a:endPara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Iniciar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uma temperatura baixa e contar quantas soluções vizinhas seriam aceitas com essa temperatura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;</a:t>
              </a: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Aumentar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temperatura de forma a aceitar uma quantidade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“grande”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vizinhos (tão grande quanto fizer sentido no contexto).</a:t>
              </a:r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560" y="5733256"/>
              <a:ext cx="39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81C5C"/>
                  </a:solidFill>
                </a:rPr>
                <a:t>2</a:t>
              </a:r>
              <a:r>
                <a:rPr lang="en-US" b="1" baseline="30000" dirty="0" smtClean="0">
                  <a:solidFill>
                    <a:srgbClr val="C81C5C"/>
                  </a:solidFill>
                </a:rPr>
                <a:t>a</a:t>
              </a:r>
              <a:endParaRPr lang="en-US" b="1" baseline="30000" dirty="0">
                <a:solidFill>
                  <a:srgbClr val="C81C5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74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rgbClr val="FFFFFF"/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37167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280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genético: </a:t>
            </a:r>
            <a:r>
              <a:rPr lang="pt-BR" sz="2200" dirty="0" smtClean="0"/>
              <a:t>algoritmo matemático paralelo que transforma um conjunto (população) de objetos matemáticos individuais (tipicamente uma </a:t>
            </a:r>
            <a:r>
              <a:rPr lang="pt-BR" sz="2200" dirty="0" err="1" smtClean="0"/>
              <a:t>string</a:t>
            </a:r>
            <a:r>
              <a:rPr lang="pt-BR" sz="2200" dirty="0" smtClean="0"/>
              <a:t> de caracteres de tamanho fixo </a:t>
            </a:r>
            <a:r>
              <a:rPr lang="mr-IN" sz="2200" dirty="0" smtClean="0"/>
              <a:t>–</a:t>
            </a:r>
            <a:r>
              <a:rPr lang="pt-BR" sz="2200" dirty="0" smtClean="0"/>
              <a:t> indivíduos representados por </a:t>
            </a:r>
            <a:r>
              <a:rPr lang="pt-BR" sz="2200" b="1" dirty="0" smtClean="0"/>
              <a:t>cromossomo</a:t>
            </a:r>
            <a:r>
              <a:rPr lang="pt-BR" sz="2200" dirty="0" smtClean="0"/>
              <a:t>), cada um associado a um valor de </a:t>
            </a:r>
            <a:r>
              <a:rPr lang="pt-BR" sz="2200" b="1" dirty="0" smtClean="0"/>
              <a:t>fitness</a:t>
            </a:r>
            <a:r>
              <a:rPr lang="pt-BR" sz="2200" dirty="0" smtClean="0"/>
              <a:t>, em uma nova população usando operações baseadas no princípio Darwiniano de reprodução (operações genéticas) e sobrevivência do mais bem adaptado.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67544" y="3933056"/>
            <a:ext cx="8352928" cy="266429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Processo evolutivo natural (base do algoritmo genético):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Uma entidade tem a habilidade de se reproduzir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Existe uma população formada por essas entidades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Existe alguma diversidade entre essas entidades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Algumas diferenças na habilidade de sobrevivência nesse ambiente está associada com a diversidade entre as entidades.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22402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764704"/>
            <a:ext cx="3776334" cy="5805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1760" y="6455806"/>
            <a:ext cx="448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etirado</a:t>
            </a:r>
            <a:r>
              <a:rPr lang="en-US" dirty="0" smtClean="0"/>
              <a:t> de </a:t>
            </a:r>
            <a:r>
              <a:rPr lang="en-US" dirty="0" err="1" smtClean="0"/>
              <a:t>Koza</a:t>
            </a:r>
            <a:r>
              <a:rPr lang="en-US" dirty="0" smtClean="0"/>
              <a:t> (1992)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764704"/>
            <a:ext cx="3776334" cy="5805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1760" y="6455806"/>
            <a:ext cx="448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etirado</a:t>
            </a:r>
            <a:r>
              <a:rPr lang="en-US" dirty="0" smtClean="0"/>
              <a:t> de </a:t>
            </a:r>
            <a:r>
              <a:rPr lang="en-US" dirty="0" err="1" smtClean="0"/>
              <a:t>Koza</a:t>
            </a:r>
            <a:r>
              <a:rPr lang="en-US" dirty="0" smtClean="0"/>
              <a:t> (1992)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47664" y="836712"/>
            <a:ext cx="6120680" cy="2592288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81C5C"/>
                </a:solidFill>
              </a:rPr>
              <a:t>Parte 1</a:t>
            </a:r>
            <a:endParaRPr lang="en-US" dirty="0">
              <a:solidFill>
                <a:srgbClr val="C81C5C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47664" y="3501008"/>
            <a:ext cx="6120680" cy="266429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81C5C"/>
                </a:solidFill>
              </a:rPr>
              <a:t>Parte 2</a:t>
            </a:r>
            <a:endParaRPr lang="en-US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64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61663"/>
            <a:ext cx="6724104" cy="57963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7864" y="836712"/>
            <a:ext cx="2263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81C5C"/>
                </a:solidFill>
              </a:rPr>
              <a:t>Parte </a:t>
            </a:r>
            <a:r>
              <a:rPr lang="en-US" dirty="0" smtClean="0">
                <a:solidFill>
                  <a:srgbClr val="C81C5C"/>
                </a:solidFill>
              </a:rPr>
              <a:t>1 </a:t>
            </a:r>
            <a:r>
              <a:rPr lang="en-US" dirty="0" err="1" smtClean="0">
                <a:solidFill>
                  <a:srgbClr val="C81C5C"/>
                </a:solidFill>
              </a:rPr>
              <a:t>aproximada</a:t>
            </a:r>
            <a:r>
              <a:rPr lang="en-US" dirty="0" smtClean="0">
                <a:solidFill>
                  <a:srgbClr val="C81C5C"/>
                </a:solidFill>
              </a:rPr>
              <a:t>:</a:t>
            </a:r>
            <a:endParaRPr lang="en-US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78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544" y="836712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81C5C"/>
                </a:solidFill>
              </a:rPr>
              <a:t>Parte </a:t>
            </a:r>
            <a:r>
              <a:rPr lang="en-US" dirty="0" smtClean="0">
                <a:solidFill>
                  <a:srgbClr val="C81C5C"/>
                </a:solidFill>
              </a:rPr>
              <a:t>2 </a:t>
            </a:r>
            <a:r>
              <a:rPr lang="en-US" dirty="0" err="1" smtClean="0">
                <a:solidFill>
                  <a:srgbClr val="C81C5C"/>
                </a:solidFill>
              </a:rPr>
              <a:t>aproximada</a:t>
            </a:r>
            <a:r>
              <a:rPr lang="en-US" dirty="0">
                <a:solidFill>
                  <a:srgbClr val="C81C5C"/>
                </a:solidFill>
              </a:rPr>
              <a:t> </a:t>
            </a:r>
            <a:r>
              <a:rPr lang="en-US" dirty="0" smtClean="0">
                <a:solidFill>
                  <a:srgbClr val="C81C5C"/>
                </a:solidFill>
              </a:rPr>
              <a:t>- </a:t>
            </a:r>
            <a:r>
              <a:rPr lang="en-US" dirty="0" err="1" smtClean="0">
                <a:solidFill>
                  <a:srgbClr val="C81C5C"/>
                </a:solidFill>
              </a:rPr>
              <a:t>operadores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genéticos</a:t>
            </a:r>
            <a:r>
              <a:rPr lang="en-US" dirty="0" smtClean="0">
                <a:solidFill>
                  <a:srgbClr val="C81C5C"/>
                </a:solidFill>
              </a:rPr>
              <a:t>: </a:t>
            </a:r>
            <a:endParaRPr lang="en-US" dirty="0">
              <a:solidFill>
                <a:srgbClr val="C81C5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7598438" cy="52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6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Vamos trabalhar com um exemplo:</a:t>
            </a:r>
            <a:endParaRPr lang="pt-BR" sz="2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11560" y="1916832"/>
            <a:ext cx="8352928" cy="446449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Restaurante </a:t>
            </a:r>
            <a:r>
              <a:rPr lang="pt-BR" sz="2400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Hamburguer</a:t>
            </a: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Problema: encontrar a melhor estratégia de negócio para uma rede de 4 restaurantes.</a:t>
            </a:r>
            <a:endParaRPr lang="pt-BR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Estratégias baseadas em 3 decisões binárias:</a:t>
            </a:r>
          </a:p>
          <a:p>
            <a:pPr marL="80010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Preço </a:t>
            </a:r>
            <a:r>
              <a:rPr lang="mr-I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–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50 centavos ou 10 dólares?</a:t>
            </a:r>
          </a:p>
          <a:p>
            <a:pPr marL="80010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Bebida </a:t>
            </a:r>
            <a:r>
              <a:rPr lang="mr-I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–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vinho ou cola?</a:t>
            </a:r>
          </a:p>
          <a:p>
            <a:pPr marL="80010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Serviço </a:t>
            </a:r>
            <a:r>
              <a:rPr lang="mr-I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–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lento e calmo, com garçons vestidos com ternos, ou rápido e divertido, com garçons vestidos com uniforme de poliéster branco?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Meta: encontrar a combinação das decisões estratégicas que maximize o lucro dos restaurantes.</a:t>
            </a: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1306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Representação dos restaurantes </a:t>
            </a:r>
            <a:r>
              <a:rPr lang="mr-IN" sz="2200" b="1" dirty="0" smtClean="0"/>
              <a:t>–</a:t>
            </a:r>
            <a:r>
              <a:rPr lang="x-none" sz="2200" b="1" dirty="0" smtClean="0"/>
              <a:t> cromossomo:</a:t>
            </a:r>
            <a:r>
              <a:rPr lang="pt-BR" sz="2200" dirty="0"/>
              <a:t> </a:t>
            </a:r>
            <a:r>
              <a:rPr lang="pt-BR" sz="2200" dirty="0" err="1" smtClean="0"/>
              <a:t>string</a:t>
            </a:r>
            <a:r>
              <a:rPr lang="pt-BR" sz="2200" dirty="0" smtClean="0"/>
              <a:t> de comprimento </a:t>
            </a:r>
            <a:r>
              <a:rPr lang="pt-BR" sz="2200" i="1" dirty="0" smtClean="0"/>
              <a:t>L = 3</a:t>
            </a:r>
            <a:r>
              <a:rPr lang="pt-BR" sz="2200" dirty="0" smtClean="0"/>
              <a:t> com alfabeto de tamanho </a:t>
            </a:r>
            <a:r>
              <a:rPr lang="pt-BR" sz="2200" i="1" dirty="0" err="1" smtClean="0"/>
              <a:t>K</a:t>
            </a:r>
            <a:r>
              <a:rPr lang="pt-BR" sz="2200" i="1" dirty="0" smtClean="0"/>
              <a:t> = 2</a:t>
            </a:r>
            <a:r>
              <a:rPr lang="pt-BR" sz="2200" dirty="0" smtClean="0"/>
              <a:t>.</a:t>
            </a:r>
            <a:endParaRPr lang="pt-BR" sz="22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1000" dirty="0" smtClean="0"/>
          </a:p>
          <a:p>
            <a:pPr marL="712788" lvl="1" indent="-258763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Para cada decisão de estratégia, o valor </a:t>
            </a:r>
            <a:r>
              <a:rPr lang="pt-BR" sz="2000" i="1" dirty="0" smtClean="0"/>
              <a:t>0</a:t>
            </a:r>
            <a:r>
              <a:rPr lang="pt-BR" sz="2000" dirty="0" smtClean="0"/>
              <a:t> ou </a:t>
            </a:r>
            <a:r>
              <a:rPr lang="pt-BR" sz="2000" i="1" dirty="0" smtClean="0"/>
              <a:t>1</a:t>
            </a:r>
            <a:r>
              <a:rPr lang="pt-BR" sz="2000" dirty="0" smtClean="0"/>
              <a:t> é associado à posição correspondente no cromossomo;</a:t>
            </a:r>
          </a:p>
          <a:p>
            <a:pPr marL="712788" lvl="1" indent="-258763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Espaço de busca: </a:t>
            </a:r>
            <a:r>
              <a:rPr lang="pt-BR" sz="2000" i="1" dirty="0" smtClean="0"/>
              <a:t>2</a:t>
            </a:r>
            <a:r>
              <a:rPr lang="pt-BR" sz="2000" i="1" baseline="30000" dirty="0" smtClean="0"/>
              <a:t>3</a:t>
            </a:r>
            <a:r>
              <a:rPr lang="pt-BR" sz="2000" i="1" dirty="0" smtClean="0"/>
              <a:t> = 8 </a:t>
            </a:r>
            <a:r>
              <a:rPr lang="pt-BR" sz="2000" dirty="0" smtClean="0"/>
              <a:t>possíveis estratégias de negócio.</a:t>
            </a:r>
            <a:endParaRPr lang="x-none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02084"/>
              </p:ext>
            </p:extLst>
          </p:nvPr>
        </p:nvGraphicFramePr>
        <p:xfrm>
          <a:off x="3131840" y="2276872"/>
          <a:ext cx="4655841" cy="640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51947"/>
                <a:gridCol w="1551947"/>
                <a:gridCol w="15519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Alto =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n-US" b="0" baseline="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Baixo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= 1</a:t>
                      </a:r>
                      <a:endParaRPr lang="en-US" b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Vinho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=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Cola = 1</a:t>
                      </a:r>
                      <a:endParaRPr lang="en-US" b="0" dirty="0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Lento =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n-US" b="0" baseline="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Rápido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= 1</a:t>
                      </a:r>
                      <a:endParaRPr lang="en-US" b="0" dirty="0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2411596"/>
            <a:ext cx="174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Cromossomo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3888" y="1916832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Preço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1916832"/>
            <a:ext cx="9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Bebida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0232" y="1916832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Serviço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27983"/>
              </p:ext>
            </p:extLst>
          </p:nvPr>
        </p:nvGraphicFramePr>
        <p:xfrm>
          <a:off x="1979712" y="4725144"/>
          <a:ext cx="633670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/>
                <a:gridCol w="1219200"/>
                <a:gridCol w="1219200"/>
                <a:gridCol w="1219200"/>
                <a:gridCol w="1459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Preço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Bebida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Serviço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Cromossomo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(alto)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(cola)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(</a:t>
                      </a:r>
                      <a:r>
                        <a:rPr lang="en-US" dirty="0" err="1" smtClean="0"/>
                        <a:t>rápido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(alto)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</a:t>
                      </a:r>
                      <a:r>
                        <a:rPr lang="en-US" dirty="0" err="1" smtClean="0"/>
                        <a:t>vinho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(</a:t>
                      </a:r>
                      <a:r>
                        <a:rPr lang="en-US" dirty="0" err="1" smtClean="0"/>
                        <a:t>rápido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(</a:t>
                      </a:r>
                      <a:r>
                        <a:rPr lang="en-US" dirty="0" err="1" smtClean="0"/>
                        <a:t>baixo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(cola)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(lento)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(alto)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(cola)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(lento)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436510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Representação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dos 4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restaurantes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da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rede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(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população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):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691680" y="5157192"/>
            <a:ext cx="288032" cy="1368152"/>
          </a:xfrm>
          <a:prstGeom prst="leftBrac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336" y="5229200"/>
            <a:ext cx="1781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1C5C"/>
                </a:solidFill>
                <a:latin typeface="Arial Narrow"/>
                <a:cs typeface="Arial Narrow"/>
              </a:rPr>
              <a:t>C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ada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linha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um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indivíduo</a:t>
            </a:r>
            <a:r>
              <a:rPr lang="en-US" dirty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(um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restaurante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)</a:t>
            </a:r>
            <a:endParaRPr lang="en-US" dirty="0">
              <a:solidFill>
                <a:srgbClr val="C81C5C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35383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Referências 	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628800"/>
            <a:ext cx="8352928" cy="348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FontTx/>
              <a:buNone/>
            </a:pPr>
            <a:r>
              <a:rPr lang="pt-BR" altLang="pt-BR" sz="2400" dirty="0" smtClean="0"/>
              <a:t>Referências base deste material: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Char char="-"/>
            </a:pPr>
            <a:r>
              <a:rPr lang="pt-BR" altLang="pt-BR" sz="2400" dirty="0" smtClean="0">
                <a:latin typeface="Arial Narrow"/>
                <a:cs typeface="Arial Narrow"/>
              </a:rPr>
              <a:t>Russel, S.; </a:t>
            </a:r>
            <a:r>
              <a:rPr lang="pt-BR" altLang="pt-BR" sz="2400" dirty="0" err="1" smtClean="0">
                <a:latin typeface="Arial Narrow"/>
                <a:cs typeface="Arial Narrow"/>
              </a:rPr>
              <a:t>Norvig</a:t>
            </a:r>
            <a:r>
              <a:rPr lang="pt-BR" altLang="pt-BR" sz="2400" dirty="0" smtClean="0">
                <a:latin typeface="Arial Narrow"/>
                <a:cs typeface="Arial Narrow"/>
              </a:rPr>
              <a:t>, P. Inteligência Artificial. 2</a:t>
            </a:r>
            <a:r>
              <a:rPr lang="en-US" altLang="pt-BR" sz="2400" dirty="0" smtClean="0">
                <a:latin typeface="Arial Narrow"/>
                <a:cs typeface="Arial Narrow"/>
              </a:rPr>
              <a:t>ª</a:t>
            </a:r>
            <a:r>
              <a:rPr lang="pt-BR" altLang="pt-BR" sz="2400" dirty="0" smtClean="0">
                <a:latin typeface="Arial Narrow"/>
                <a:cs typeface="Arial Narrow"/>
              </a:rPr>
              <a:t> edição. Editora Campus, 2004. Capítulos 3 e 4.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Char char="-"/>
            </a:pPr>
            <a:r>
              <a:rPr lang="tr-TR" sz="2400" dirty="0" smtClean="0">
                <a:latin typeface="Arial Narrow"/>
                <a:cs typeface="Arial Narrow"/>
              </a:rPr>
              <a:t>Koza</a:t>
            </a:r>
            <a:r>
              <a:rPr lang="tr-TR" sz="2400" dirty="0">
                <a:latin typeface="Arial Narrow"/>
                <a:cs typeface="Arial Narrow"/>
              </a:rPr>
              <a:t>, J. R. </a:t>
            </a:r>
            <a:r>
              <a:rPr lang="tr-TR" sz="2400" dirty="0" err="1">
                <a:latin typeface="Arial Narrow"/>
                <a:cs typeface="Arial Narrow"/>
              </a:rPr>
              <a:t>Genetic</a:t>
            </a:r>
            <a:r>
              <a:rPr lang="tr-TR" sz="2400" dirty="0">
                <a:latin typeface="Arial Narrow"/>
                <a:cs typeface="Arial Narrow"/>
              </a:rPr>
              <a:t> Programming. MIT </a:t>
            </a:r>
            <a:r>
              <a:rPr lang="tr-TR" sz="2400" dirty="0" err="1">
                <a:latin typeface="Arial Narrow"/>
                <a:cs typeface="Arial Narrow"/>
              </a:rPr>
              <a:t>Press</a:t>
            </a:r>
            <a:r>
              <a:rPr lang="tr-TR" sz="2400" dirty="0">
                <a:latin typeface="Arial Narrow"/>
                <a:cs typeface="Arial Narrow"/>
              </a:rPr>
              <a:t>, 1992. </a:t>
            </a:r>
            <a:r>
              <a:rPr lang="tr-TR" sz="2400" dirty="0" err="1" smtClean="0">
                <a:latin typeface="Arial Narrow"/>
                <a:cs typeface="Arial Narrow"/>
              </a:rPr>
              <a:t>Capítulo</a:t>
            </a:r>
            <a:r>
              <a:rPr lang="tr-TR" sz="2400" dirty="0">
                <a:latin typeface="Arial Narrow"/>
                <a:cs typeface="Arial Narrow"/>
              </a:rPr>
              <a:t>: 3</a:t>
            </a:r>
            <a:r>
              <a:rPr lang="tr-TR" sz="2400" dirty="0" smtClean="0">
                <a:latin typeface="Arial Narrow"/>
                <a:cs typeface="Arial Narrow"/>
              </a:rPr>
              <a:t>.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Char char="-"/>
            </a:pPr>
            <a:r>
              <a:rPr lang="tr-TR" sz="2400" dirty="0" err="1">
                <a:latin typeface="Arial Narrow"/>
                <a:cs typeface="Arial Narrow"/>
              </a:rPr>
              <a:t>Linden</a:t>
            </a:r>
            <a:r>
              <a:rPr lang="tr-TR" sz="2400" dirty="0">
                <a:latin typeface="Arial Narrow"/>
                <a:cs typeface="Arial Narrow"/>
              </a:rPr>
              <a:t>, R. </a:t>
            </a:r>
            <a:r>
              <a:rPr lang="tr-TR" sz="2400" dirty="0" err="1">
                <a:latin typeface="Arial Narrow"/>
                <a:cs typeface="Arial Narrow"/>
              </a:rPr>
              <a:t>Algoritmos</a:t>
            </a:r>
            <a:r>
              <a:rPr lang="tr-TR" sz="2400" dirty="0">
                <a:latin typeface="Arial Narrow"/>
                <a:cs typeface="Arial Narrow"/>
              </a:rPr>
              <a:t> </a:t>
            </a:r>
            <a:r>
              <a:rPr lang="tr-TR" sz="2400" dirty="0" err="1" smtClean="0">
                <a:latin typeface="Arial Narrow"/>
                <a:cs typeface="Arial Narrow"/>
              </a:rPr>
              <a:t>Genéticos</a:t>
            </a:r>
            <a:r>
              <a:rPr lang="tr-TR" sz="2400" dirty="0">
                <a:latin typeface="Arial Narrow"/>
                <a:cs typeface="Arial Narrow"/>
              </a:rPr>
              <a:t>. </a:t>
            </a:r>
            <a:r>
              <a:rPr lang="tr-TR" sz="2400" dirty="0" err="1">
                <a:latin typeface="Arial Narrow"/>
                <a:cs typeface="Arial Narrow"/>
              </a:rPr>
              <a:t>Brasport</a:t>
            </a:r>
            <a:r>
              <a:rPr lang="tr-TR" sz="2400" dirty="0">
                <a:latin typeface="Arial Narrow"/>
                <a:cs typeface="Arial Narrow"/>
              </a:rPr>
              <a:t>, 2006. </a:t>
            </a:r>
            <a:r>
              <a:rPr lang="tr-TR" sz="2400" dirty="0" err="1" smtClean="0">
                <a:latin typeface="Arial Narrow"/>
                <a:cs typeface="Arial Narrow"/>
              </a:rPr>
              <a:t>Capítulos</a:t>
            </a:r>
            <a:r>
              <a:rPr lang="tr-TR" sz="2400" dirty="0">
                <a:latin typeface="Arial Narrow"/>
                <a:cs typeface="Arial Narrow"/>
              </a:rPr>
              <a:t>: </a:t>
            </a:r>
            <a:r>
              <a:rPr lang="tr-TR" sz="2400" dirty="0" smtClean="0">
                <a:latin typeface="Arial Narrow"/>
                <a:cs typeface="Arial Narrow"/>
              </a:rPr>
              <a:t>4 a 7 e 9</a:t>
            </a:r>
            <a:r>
              <a:rPr lang="tr-TR" sz="2400" dirty="0">
                <a:latin typeface="Arial Narrow"/>
                <a:cs typeface="Arial Narrow"/>
              </a:rPr>
              <a:t>. </a:t>
            </a:r>
            <a:endParaRPr lang="tr-TR" sz="2400" dirty="0" smtClean="0"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buNone/>
            </a:pPr>
            <a:endParaRPr lang="tr-TR" sz="2400" dirty="0"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tr-TR" sz="1800" dirty="0" smtClean="0">
                <a:latin typeface="Arial Narrow"/>
                <a:cs typeface="Arial Narrow"/>
              </a:rPr>
              <a:t>* Este </a:t>
            </a:r>
            <a:r>
              <a:rPr lang="tr-TR" sz="1800" dirty="0" err="1" smtClean="0">
                <a:latin typeface="Arial Narrow"/>
                <a:cs typeface="Arial Narrow"/>
              </a:rPr>
              <a:t>material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foi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construído</a:t>
            </a:r>
            <a:r>
              <a:rPr lang="tr-TR" sz="1800" dirty="0" smtClean="0">
                <a:latin typeface="Arial Narrow"/>
                <a:cs typeface="Arial Narrow"/>
              </a:rPr>
              <a:t> com </a:t>
            </a:r>
            <a:r>
              <a:rPr lang="tr-TR" sz="1800" dirty="0" err="1" smtClean="0">
                <a:latin typeface="Arial Narrow"/>
                <a:cs typeface="Arial Narrow"/>
              </a:rPr>
              <a:t>base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no</a:t>
            </a:r>
            <a:r>
              <a:rPr lang="tr-TR" sz="1800" dirty="0" smtClean="0">
                <a:latin typeface="Arial Narrow"/>
                <a:cs typeface="Arial Narrow"/>
              </a:rPr>
              <a:t> da </a:t>
            </a:r>
            <a:r>
              <a:rPr lang="tr-TR" sz="1800" dirty="0" err="1" smtClean="0">
                <a:latin typeface="Arial Narrow"/>
                <a:cs typeface="Arial Narrow"/>
              </a:rPr>
              <a:t>Profa</a:t>
            </a:r>
            <a:r>
              <a:rPr lang="tr-TR" sz="1800" dirty="0" smtClean="0">
                <a:latin typeface="Arial Narrow"/>
                <a:cs typeface="Arial Narrow"/>
              </a:rPr>
              <a:t>. </a:t>
            </a:r>
            <a:r>
              <a:rPr lang="tr-TR" sz="1800" dirty="0" err="1" smtClean="0">
                <a:latin typeface="Arial Narrow"/>
                <a:cs typeface="Arial Narrow"/>
              </a:rPr>
              <a:t>Dra</a:t>
            </a:r>
            <a:r>
              <a:rPr lang="tr-TR" sz="1800" dirty="0" smtClean="0">
                <a:latin typeface="Arial Narrow"/>
                <a:cs typeface="Arial Narrow"/>
              </a:rPr>
              <a:t>. </a:t>
            </a:r>
            <a:r>
              <a:rPr lang="tr-TR" sz="1800" dirty="0" err="1" smtClean="0">
                <a:latin typeface="Arial Narrow"/>
                <a:cs typeface="Arial Narrow"/>
              </a:rPr>
              <a:t>Sarajane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Marques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Peres</a:t>
            </a:r>
            <a:r>
              <a:rPr lang="tr-TR" sz="1800" dirty="0">
                <a:latin typeface="Arial Narrow"/>
                <a:cs typeface="Arial Narrow"/>
              </a:rPr>
              <a:t>.</a:t>
            </a:r>
            <a:r>
              <a:rPr lang="tr-TR" sz="2400" dirty="0"/>
              <a:t/>
            </a:r>
            <a:br>
              <a:rPr lang="tr-TR" sz="2400" dirty="0"/>
            </a:br>
            <a:endParaRPr lang="tr-TR" sz="24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2400" dirty="0"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0064944"/>
      </p:ext>
    </p:extLst>
  </p:cSld>
  <p:clrMapOvr>
    <a:masterClrMapping/>
  </p:clrMapOvr>
  <p:transition xmlns:p14="http://schemas.microsoft.com/office/powerpoint/2010/main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412776"/>
            <a:ext cx="835292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Função fitness: </a:t>
            </a:r>
            <a:r>
              <a:rPr lang="x-none" sz="2200" dirty="0" smtClean="0"/>
              <a:t>a avaliação dos indivíduos (cromossomo que representa um restaurante) será o valor decimal equivalente à string binária.</a:t>
            </a:r>
            <a:endParaRPr lang="pt-BR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18679"/>
              </p:ext>
            </p:extLst>
          </p:nvPr>
        </p:nvGraphicFramePr>
        <p:xfrm>
          <a:off x="2267744" y="2996952"/>
          <a:ext cx="439248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3866"/>
                <a:gridCol w="1549311"/>
                <a:gridCol w="15493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Cromossomo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Fitness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Pior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Melhor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Left Brace 15"/>
          <p:cNvSpPr/>
          <p:nvPr/>
        </p:nvSpPr>
        <p:spPr>
          <a:xfrm flipH="1">
            <a:off x="6804248" y="4941168"/>
            <a:ext cx="216024" cy="1368152"/>
          </a:xfrm>
          <a:prstGeom prst="leftBrac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4289" y="5085184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Valores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para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a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população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dessa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geração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!</a:t>
            </a:r>
            <a:endParaRPr lang="en-US" dirty="0">
              <a:solidFill>
                <a:srgbClr val="C81C5C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955310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16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Operadores genéticos básicos: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seleção: </a:t>
            </a:r>
            <a:r>
              <a:rPr lang="x-none" sz="2000" dirty="0" smtClean="0"/>
              <a:t>seleciona um indivíduo da população de acordo com uma probabilidade relacionada ao valor de fitness, para sofrer a aplicação dos outros operadores;</a:t>
            </a:r>
            <a:endParaRPr lang="x-none" sz="20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reprodução: </a:t>
            </a:r>
            <a:r>
              <a:rPr lang="x-none" sz="2000" dirty="0" smtClean="0"/>
              <a:t>realiza uma cópia do indivíduo na população atual e o coloca na próxima população (geração);</a:t>
            </a:r>
            <a:endParaRPr lang="x-none" sz="20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crossover: </a:t>
            </a:r>
            <a:r>
              <a:rPr lang="x-none" sz="2000" dirty="0" smtClean="0"/>
              <a:t>também denominado como </a:t>
            </a:r>
            <a:r>
              <a:rPr lang="x-none" sz="2000" i="1" dirty="0" smtClean="0"/>
              <a:t>operador de recombinação sexuada</a:t>
            </a:r>
            <a:r>
              <a:rPr lang="x-none" sz="2000" dirty="0" smtClean="0"/>
              <a:t>, realiza a combinação genética de dois indivíduos criando indivíduos descendentes;</a:t>
            </a:r>
            <a:endParaRPr lang="x-none" sz="20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mutação: </a:t>
            </a:r>
            <a:r>
              <a:rPr lang="x-none" sz="2000" dirty="0" smtClean="0"/>
              <a:t>realiza uma modificação aleatória em um ou mais genes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3069210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392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seleção - roleta: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calcule o fitness total da população;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calcule a distribuição do fitness dos indivíduos considerando o fitness total da população;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construa a roleta atribuindo uma parte dela para cada indivíduo considerando a sua probabilidade (fitness) de sobrevivência na população;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sorteie um número de 1 a 100;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/>
              <a:t>p</a:t>
            </a:r>
            <a:r>
              <a:rPr lang="x-none" sz="2000" dirty="0" smtClean="0"/>
              <a:t>osicione o número sorteado na roleta e selecione o indivíduo que ocupa essa parte da roleta.</a:t>
            </a:r>
          </a:p>
        </p:txBody>
      </p:sp>
    </p:spTree>
    <p:extLst>
      <p:ext uri="{BB962C8B-B14F-4D97-AF65-F5344CB8AC3E}">
        <p14:creationId xmlns:p14="http://schemas.microsoft.com/office/powerpoint/2010/main" val="917073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60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seleção - roleta: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/>
              <a:t>* Se o número sorteado entre 0 e 100 estiver no intervalo de 33 a 83, o indivíduo selecionado será o 3.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29685"/>
              </p:ext>
            </p:extLst>
          </p:nvPr>
        </p:nvGraphicFramePr>
        <p:xfrm>
          <a:off x="323528" y="2420888"/>
          <a:ext cx="3672408" cy="27363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  <a:gridCol w="1152128"/>
              </a:tblGrid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%fitness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3/12</a:t>
                      </a:r>
                      <a:r>
                        <a:rPr lang="en-US" sz="1500" baseline="0" dirty="0" smtClean="0"/>
                        <a:t> = 0,25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1/12</a:t>
                      </a:r>
                      <a:r>
                        <a:rPr lang="en-US" sz="1500" baseline="0" dirty="0" smtClean="0"/>
                        <a:t> = 0,08 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6/12</a:t>
                      </a:r>
                      <a:r>
                        <a:rPr lang="en-US" sz="1500" baseline="0" dirty="0" smtClean="0"/>
                        <a:t> = 0,5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2/12</a:t>
                      </a:r>
                      <a:r>
                        <a:rPr lang="en-US" sz="1500" baseline="0" dirty="0" smtClean="0"/>
                        <a:t> = 0,17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1,0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132856"/>
            <a:ext cx="4792960" cy="327987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6200000">
            <a:off x="4103948" y="3609020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323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Seleção + reprodução: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="1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611560" y="1556792"/>
            <a:ext cx="8352928" cy="518457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Exemplo de seleção + reprodução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Considere a geração 0 na tabela abaixo.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 selecionarmos o indivíduo 3 e aplicarmos o operador </a:t>
            </a:r>
            <a:r>
              <a:rPr lang="x-none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de </a:t>
            </a: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reprodução: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88409"/>
              </p:ext>
            </p:extLst>
          </p:nvPr>
        </p:nvGraphicFramePr>
        <p:xfrm>
          <a:off x="1547664" y="3320985"/>
          <a:ext cx="2520280" cy="31323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</a:tblGrid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Melhor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Pior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593754" y="4329097"/>
            <a:ext cx="2402182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36107"/>
              </p:ext>
            </p:extLst>
          </p:nvPr>
        </p:nvGraphicFramePr>
        <p:xfrm>
          <a:off x="5580112" y="3320985"/>
          <a:ext cx="2520280" cy="31043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4.25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Melhor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Pior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5652120" y="4041065"/>
            <a:ext cx="2376264" cy="576064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4535996" y="4293093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80312" y="5049177"/>
            <a:ext cx="648072" cy="288032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80312" y="5409217"/>
            <a:ext cx="648072" cy="288032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80312" y="6129297"/>
            <a:ext cx="648072" cy="288032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4938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46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Operador de crossover: </a:t>
            </a:r>
            <a:r>
              <a:rPr lang="x-none" sz="2200" dirty="0" smtClean="0"/>
              <a:t>novos indivíduos são criados a partir dos “pais” (indivíduos selecionados para sofrer o crossover).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Na sua forma básica, a partir do material genético dos pais, são produzidos 2 novos indivíduos </a:t>
            </a:r>
            <a:r>
              <a:rPr lang="x-none" sz="2000" dirty="0" smtClean="0">
                <a:latin typeface="Arial Narrow"/>
                <a:cs typeface="Arial Narrow"/>
              </a:rPr>
              <a:t>(descendentes).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latin typeface="Arial "/>
                <a:cs typeface="Arial "/>
              </a:rPr>
              <a:t>Os descendentes criados possuem material genético dos pais, mas são (preferencialmente) diferentes dos pais e diferentes entre si.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 "/>
                <a:cs typeface="Arial "/>
              </a:rPr>
              <a:t>Funcionamento do operador de crossover: </a:t>
            </a:r>
            <a:endParaRPr lang="x-none" sz="2200" dirty="0" smtClean="0">
              <a:latin typeface="Arial "/>
              <a:cs typeface="Arial "/>
            </a:endParaRP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Selecione dois indivíduos com o operador de seleção.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Selecione um </a:t>
            </a:r>
            <a:r>
              <a:rPr lang="x-none" sz="2200" u="sng" dirty="0" smtClean="0">
                <a:latin typeface="Arial "/>
                <a:cs typeface="Arial "/>
              </a:rPr>
              <a:t>ponto de crossover</a:t>
            </a:r>
            <a:r>
              <a:rPr lang="x-none" sz="2200" dirty="0" smtClean="0">
                <a:latin typeface="Arial "/>
                <a:cs typeface="Arial "/>
              </a:rPr>
              <a:t>: escolha um número entre </a:t>
            </a:r>
            <a:r>
              <a:rPr lang="x-none" sz="2200" i="1" dirty="0" smtClean="0">
                <a:latin typeface="Arial "/>
                <a:cs typeface="Arial "/>
              </a:rPr>
              <a:t>1</a:t>
            </a:r>
            <a:r>
              <a:rPr lang="x-none" sz="2200" dirty="0" smtClean="0">
                <a:latin typeface="Arial "/>
                <a:cs typeface="Arial "/>
              </a:rPr>
              <a:t> e </a:t>
            </a:r>
            <a:r>
              <a:rPr lang="x-none" sz="2200" i="1" dirty="0" smtClean="0">
                <a:latin typeface="Arial "/>
                <a:cs typeface="Arial "/>
              </a:rPr>
              <a:t>L-1 </a:t>
            </a:r>
            <a:r>
              <a:rPr lang="x-none" sz="2200" dirty="0" smtClean="0">
                <a:latin typeface="Arial "/>
                <a:cs typeface="Arial "/>
              </a:rPr>
              <a:t>aleatoriamente.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Separe cada um dos cromossomos pais em duas partes, de acordo com o ponto de crossover.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Combine as partes dos pais criando os dois novos cromossomos.</a:t>
            </a:r>
          </a:p>
        </p:txBody>
      </p:sp>
    </p:spTree>
    <p:extLst>
      <p:ext uri="{BB962C8B-B14F-4D97-AF65-F5344CB8AC3E}">
        <p14:creationId xmlns:p14="http://schemas.microsoft.com/office/powerpoint/2010/main" val="48349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60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crossover de um ponto: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/>
              <a:t>  * </a:t>
            </a:r>
            <a:r>
              <a:rPr lang="x-none" sz="2000" dirty="0" smtClean="0"/>
              <a:t>Considere que há uma </a:t>
            </a:r>
            <a:r>
              <a:rPr lang="x-none" sz="2000" b="1" dirty="0" smtClean="0"/>
              <a:t>probabilidade</a:t>
            </a:r>
            <a:r>
              <a:rPr lang="x-none" sz="2000" dirty="0" smtClean="0"/>
              <a:t> de ocorrência de crossover!   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 smtClean="0"/>
              <a:t>     Ou seja, nesse exemplo, a probabilidade de ocorrência de crossover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/>
              <a:t> </a:t>
            </a:r>
            <a:r>
              <a:rPr lang="x-none" sz="2000" dirty="0" smtClean="0"/>
              <a:t>    levou a somente um par de indivíduos sofrer crossover.</a:t>
            </a:r>
            <a:endParaRPr lang="x-none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58076"/>
              </p:ext>
            </p:extLst>
          </p:nvPr>
        </p:nvGraphicFramePr>
        <p:xfrm>
          <a:off x="683568" y="2276872"/>
          <a:ext cx="3672408" cy="27363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  <a:gridCol w="1152128"/>
              </a:tblGrid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%fitness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3/12</a:t>
                      </a:r>
                      <a:r>
                        <a:rPr lang="en-US" sz="1500" baseline="0" dirty="0" smtClean="0"/>
                        <a:t> = 0,25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1/12</a:t>
                      </a:r>
                      <a:r>
                        <a:rPr lang="en-US" sz="1500" baseline="0" dirty="0" smtClean="0"/>
                        <a:t> = 0,08 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6/12</a:t>
                      </a:r>
                      <a:r>
                        <a:rPr lang="en-US" sz="1500" baseline="0" dirty="0" smtClean="0"/>
                        <a:t> = 0,5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2/12</a:t>
                      </a:r>
                      <a:r>
                        <a:rPr lang="en-US" sz="1500" baseline="0" dirty="0" smtClean="0"/>
                        <a:t> = 0,17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1,0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683568" y="2708920"/>
            <a:ext cx="3672408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3568" y="3645024"/>
            <a:ext cx="3672408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064" y="2492896"/>
            <a:ext cx="3995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Ponto de crossover </a:t>
            </a:r>
            <a:r>
              <a:rPr lang="en-US" dirty="0" err="1" smtClean="0"/>
              <a:t>sorteado</a:t>
            </a:r>
            <a:r>
              <a:rPr lang="en-US" dirty="0" smtClean="0"/>
              <a:t>: </a:t>
            </a:r>
            <a:r>
              <a:rPr lang="en-US" b="1" dirty="0" smtClean="0"/>
              <a:t>L = 2</a:t>
            </a:r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Fragmentos</a:t>
            </a:r>
            <a:r>
              <a:rPr lang="en-US" dirty="0" smtClean="0"/>
              <a:t> </a:t>
            </a:r>
            <a:r>
              <a:rPr lang="en-US" b="1" dirty="0" smtClean="0"/>
              <a:t>PAI 1</a:t>
            </a:r>
            <a:r>
              <a:rPr lang="en-US" dirty="0" smtClean="0"/>
              <a:t> (01</a:t>
            </a:r>
            <a:r>
              <a:rPr lang="en-US" b="1" dirty="0" smtClean="0">
                <a:solidFill>
                  <a:srgbClr val="C81C5C"/>
                </a:solidFill>
              </a:rPr>
              <a:t>|</a:t>
            </a:r>
            <a:r>
              <a:rPr lang="en-US" dirty="0" smtClean="0"/>
              <a:t>1): </a:t>
            </a:r>
            <a:r>
              <a:rPr lang="en-US" b="1" dirty="0" smtClean="0">
                <a:solidFill>
                  <a:srgbClr val="C81C5C"/>
                </a:solidFill>
              </a:rPr>
              <a:t>01_</a:t>
            </a:r>
            <a:r>
              <a:rPr lang="en-US" dirty="0" smtClean="0"/>
              <a:t> 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_ _1</a:t>
            </a:r>
          </a:p>
          <a:p>
            <a:pPr algn="ctr"/>
            <a:r>
              <a:rPr lang="en-US" dirty="0" err="1" smtClean="0"/>
              <a:t>Fragmentos</a:t>
            </a:r>
            <a:r>
              <a:rPr lang="en-US" dirty="0" smtClean="0"/>
              <a:t> </a:t>
            </a:r>
            <a:r>
              <a:rPr lang="en-US" b="1" dirty="0" smtClean="0"/>
              <a:t>PAI 2</a:t>
            </a:r>
            <a:r>
              <a:rPr lang="en-US" dirty="0" smtClean="0"/>
              <a:t> (11</a:t>
            </a:r>
            <a:r>
              <a:rPr lang="en-US" b="1" dirty="0" smtClean="0">
                <a:solidFill>
                  <a:srgbClr val="C81C5C"/>
                </a:solidFill>
              </a:rPr>
              <a:t>|</a:t>
            </a:r>
            <a:r>
              <a:rPr lang="en-US" dirty="0" smtClean="0"/>
              <a:t>0):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11_</a:t>
            </a:r>
            <a:r>
              <a:rPr lang="en-US" dirty="0" smtClean="0"/>
              <a:t> 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_ _ 0</a:t>
            </a:r>
          </a:p>
          <a:p>
            <a:pPr algn="ctr"/>
            <a:endParaRPr lang="en-US" dirty="0"/>
          </a:p>
          <a:p>
            <a:pPr algn="ctr"/>
            <a:r>
              <a:rPr lang="en-US" b="1" dirty="0" err="1" smtClean="0"/>
              <a:t>Filho</a:t>
            </a:r>
            <a:r>
              <a:rPr lang="en-US" b="1" dirty="0" smtClean="0"/>
              <a:t> 1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rgbClr val="C81C5C"/>
                </a:solidFill>
              </a:rPr>
              <a:t>01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dirty="0" smtClean="0"/>
              <a:t> </a:t>
            </a:r>
          </a:p>
          <a:p>
            <a:pPr algn="ctr"/>
            <a:r>
              <a:rPr lang="en-US" b="1" dirty="0" err="1" smtClean="0"/>
              <a:t>Filho</a:t>
            </a:r>
            <a:r>
              <a:rPr lang="en-US" b="1" dirty="0" smtClean="0"/>
              <a:t> 2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11</a:t>
            </a:r>
            <a:r>
              <a:rPr lang="en-US" b="1" dirty="0" smtClean="0">
                <a:solidFill>
                  <a:schemeClr val="accent1"/>
                </a:solidFill>
              </a:rPr>
              <a:t>1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4608004" y="3392996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277" y="2708920"/>
            <a:ext cx="73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C5C"/>
                </a:solidFill>
              </a:rPr>
              <a:t>PAI 1</a:t>
            </a:r>
            <a:endParaRPr lang="en-US" dirty="0">
              <a:solidFill>
                <a:srgbClr val="C81C5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3645024"/>
            <a:ext cx="73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C5C"/>
                </a:solidFill>
              </a:rPr>
              <a:t>PAI 2</a:t>
            </a:r>
            <a:endParaRPr lang="en-US" dirty="0">
              <a:solidFill>
                <a:srgbClr val="C81C5C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504" y="1628800"/>
            <a:ext cx="8928992" cy="3600400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Exemplo de seleção + crossover</a:t>
            </a:r>
          </a:p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40826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66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Operador mutação: </a:t>
            </a:r>
            <a:r>
              <a:rPr lang="x-none" sz="2200" dirty="0" smtClean="0"/>
              <a:t>opera sobre um único indivíduo e sua função é inserir diversidade genética na população.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dirty="0"/>
              <a:t>Deve ser usado com </a:t>
            </a:r>
            <a:r>
              <a:rPr lang="x-none" sz="2200" dirty="0" smtClean="0"/>
              <a:t>moderação!</a:t>
            </a:r>
            <a:endParaRPr lang="x-none" sz="22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mutação</a:t>
            </a:r>
            <a:r>
              <a:rPr lang="x-none" sz="2200" dirty="0" smtClean="0"/>
              <a:t>: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/>
              <a:t>Selecione um indivíduo na população.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/>
              <a:t>Selecione o </a:t>
            </a:r>
            <a:r>
              <a:rPr lang="x-none" sz="2200" u="sng" dirty="0" smtClean="0"/>
              <a:t>ponto de mutação</a:t>
            </a:r>
            <a:r>
              <a:rPr lang="x-none" sz="2200" dirty="0" smtClean="0"/>
              <a:t>: escolha um número entre </a:t>
            </a:r>
            <a:r>
              <a:rPr lang="x-none" sz="2200" i="1" dirty="0" smtClean="0"/>
              <a:t>1</a:t>
            </a:r>
            <a:r>
              <a:rPr lang="x-none" sz="2200" dirty="0" smtClean="0"/>
              <a:t> e </a:t>
            </a:r>
            <a:r>
              <a:rPr lang="x-none" sz="2200" i="1" dirty="0" smtClean="0"/>
              <a:t>L</a:t>
            </a:r>
            <a:r>
              <a:rPr lang="x-none" sz="2200" dirty="0" smtClean="0"/>
              <a:t> aleatoriamente.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/>
              <a:t>Escolha um caracter do alfabeto aleatoriamente e insira no ponto de mutação selecionado.</a:t>
            </a:r>
            <a:endParaRPr lang="x-none" sz="22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781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16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Escolha </a:t>
            </a:r>
            <a:r>
              <a:rPr lang="x-none" sz="2000" b="1" dirty="0"/>
              <a:t>dos indivíduos que farão parte da próxima </a:t>
            </a:r>
            <a:r>
              <a:rPr lang="x-none" sz="2000" b="1" dirty="0" smtClean="0"/>
              <a:t>geração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800" dirty="0" smtClean="0"/>
              <a:t>Mantendo </a:t>
            </a:r>
            <a:r>
              <a:rPr lang="x-none" sz="1800" dirty="0"/>
              <a:t>a mesma quantidade de indivíduos em todas as gerações, podemos, por exemplo, excluir da próxima geração os indivíduos com menores valores de </a:t>
            </a:r>
            <a:r>
              <a:rPr lang="x-none" sz="1800" dirty="0" smtClean="0"/>
              <a:t>fitness:</a:t>
            </a:r>
            <a:endParaRPr lang="x-none" sz="1800" dirty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0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98059"/>
              </p:ext>
            </p:extLst>
          </p:nvPr>
        </p:nvGraphicFramePr>
        <p:xfrm>
          <a:off x="5940152" y="3212976"/>
          <a:ext cx="2016224" cy="3312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/>
                <a:gridCol w="792088"/>
              </a:tblGrid>
              <a:tr h="38460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86523"/>
              </p:ext>
            </p:extLst>
          </p:nvPr>
        </p:nvGraphicFramePr>
        <p:xfrm>
          <a:off x="1043608" y="2996952"/>
          <a:ext cx="2016224" cy="160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/>
                <a:gridCol w="792088"/>
              </a:tblGrid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78521"/>
              </p:ext>
            </p:extLst>
          </p:nvPr>
        </p:nvGraphicFramePr>
        <p:xfrm>
          <a:off x="1043608" y="5013176"/>
          <a:ext cx="2016224" cy="160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/>
                <a:gridCol w="792088"/>
              </a:tblGrid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Down Arrow 14"/>
          <p:cNvSpPr/>
          <p:nvPr/>
        </p:nvSpPr>
        <p:spPr>
          <a:xfrm rot="5400000">
            <a:off x="4283968" y="4797152"/>
            <a:ext cx="432048" cy="1152128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4247964" y="3392996"/>
            <a:ext cx="432048" cy="1080120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300192" y="4221088"/>
            <a:ext cx="1368152" cy="0"/>
          </a:xfrm>
          <a:prstGeom prst="lin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00192" y="5013176"/>
            <a:ext cx="1368152" cy="0"/>
          </a:xfrm>
          <a:prstGeom prst="lin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0192" y="5877272"/>
            <a:ext cx="1368152" cy="0"/>
          </a:xfrm>
          <a:prstGeom prst="lin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19872" y="2996952"/>
            <a:ext cx="21019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Reprodução</a:t>
            </a:r>
            <a:r>
              <a:rPr lang="en-US" sz="1500" dirty="0" smtClean="0">
                <a:solidFill>
                  <a:srgbClr val="C81C5C"/>
                </a:solidFill>
              </a:rPr>
              <a:t> no 2</a:t>
            </a:r>
            <a:r>
              <a:rPr lang="en-US" sz="1500" baseline="30000" dirty="0" smtClean="0">
                <a:solidFill>
                  <a:srgbClr val="C81C5C"/>
                </a:solidFill>
              </a:rPr>
              <a:t>o</a:t>
            </a:r>
          </a:p>
          <a:p>
            <a:pPr algn="ctr"/>
            <a:r>
              <a:rPr lang="en-US" sz="1500" dirty="0">
                <a:solidFill>
                  <a:srgbClr val="C81C5C"/>
                </a:solidFill>
              </a:rPr>
              <a:t>+</a:t>
            </a:r>
            <a:endParaRPr lang="en-US" sz="1500" dirty="0" smtClean="0">
              <a:solidFill>
                <a:srgbClr val="C81C5C"/>
              </a:solidFill>
            </a:endParaRPr>
          </a:p>
          <a:p>
            <a:pPr algn="ctr"/>
            <a:r>
              <a:rPr lang="en-US" sz="1500" dirty="0" smtClean="0">
                <a:solidFill>
                  <a:srgbClr val="C81C5C"/>
                </a:solidFill>
              </a:rPr>
              <a:t>Crossover com 1</a:t>
            </a:r>
            <a:r>
              <a:rPr lang="en-US" sz="1500" baseline="30000" dirty="0" smtClean="0">
                <a:solidFill>
                  <a:srgbClr val="C81C5C"/>
                </a:solidFill>
              </a:rPr>
              <a:t>o</a:t>
            </a:r>
            <a:r>
              <a:rPr lang="en-US" sz="1500" dirty="0" smtClean="0">
                <a:solidFill>
                  <a:srgbClr val="C81C5C"/>
                </a:solidFill>
              </a:rPr>
              <a:t> e 3</a:t>
            </a:r>
            <a:r>
              <a:rPr lang="en-US" sz="1500" baseline="30000" dirty="0" smtClean="0">
                <a:solidFill>
                  <a:srgbClr val="C81C5C"/>
                </a:solidFill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7904" y="558924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Seleção</a:t>
            </a:r>
            <a:r>
              <a:rPr lang="en-US" sz="1500" dirty="0" smtClean="0">
                <a:solidFill>
                  <a:srgbClr val="C81C5C"/>
                </a:solidFill>
              </a:rPr>
              <a:t> dos </a:t>
            </a:r>
          </a:p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maiores</a:t>
            </a:r>
            <a:r>
              <a:rPr lang="en-US" sz="1500" dirty="0" smtClean="0">
                <a:solidFill>
                  <a:srgbClr val="C81C5C"/>
                </a:solidFill>
              </a:rPr>
              <a:t> 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9447" y="2673787"/>
            <a:ext cx="947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Geração</a:t>
            </a:r>
            <a:r>
              <a:rPr lang="en-US" sz="15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9672" y="4725144"/>
            <a:ext cx="947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Geração</a:t>
            </a:r>
            <a:r>
              <a:rPr lang="en-US" sz="15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12160" y="5229200"/>
            <a:ext cx="1944216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12360" y="5157192"/>
            <a:ext cx="1584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Gerado</a:t>
            </a:r>
            <a:r>
              <a:rPr lang="en-US" sz="1500" dirty="0" smtClean="0">
                <a:solidFill>
                  <a:srgbClr val="C81C5C"/>
                </a:solidFill>
              </a:rPr>
              <a:t> </a:t>
            </a:r>
            <a:r>
              <a:rPr lang="en-US" sz="1500" dirty="0" err="1" smtClean="0">
                <a:solidFill>
                  <a:srgbClr val="C81C5C"/>
                </a:solidFill>
              </a:rPr>
              <a:t>pela</a:t>
            </a:r>
            <a:r>
              <a:rPr lang="en-US" sz="1500" dirty="0" smtClean="0">
                <a:solidFill>
                  <a:srgbClr val="C81C5C"/>
                </a:solidFill>
              </a:rPr>
              <a:t> </a:t>
            </a:r>
            <a:r>
              <a:rPr lang="en-US" sz="1500" dirty="0" err="1" smtClean="0">
                <a:solidFill>
                  <a:srgbClr val="C81C5C"/>
                </a:solidFill>
              </a:rPr>
              <a:t>reprodução</a:t>
            </a:r>
            <a:endParaRPr lang="en-US" sz="1500" baseline="30000" dirty="0">
              <a:solidFill>
                <a:srgbClr val="C81C5C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12160" y="5733256"/>
            <a:ext cx="1944216" cy="720080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12361" y="5805264"/>
            <a:ext cx="1584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Gerados</a:t>
            </a:r>
            <a:r>
              <a:rPr lang="en-US" sz="1500" dirty="0" smtClean="0">
                <a:solidFill>
                  <a:srgbClr val="C81C5C"/>
                </a:solidFill>
              </a:rPr>
              <a:t> </a:t>
            </a:r>
            <a:r>
              <a:rPr lang="en-US" sz="1500" dirty="0" err="1" smtClean="0">
                <a:solidFill>
                  <a:srgbClr val="C81C5C"/>
                </a:solidFill>
              </a:rPr>
              <a:t>pelo</a:t>
            </a:r>
            <a:r>
              <a:rPr lang="en-US" sz="1500" dirty="0" smtClean="0">
                <a:solidFill>
                  <a:srgbClr val="C81C5C"/>
                </a:solidFill>
              </a:rPr>
              <a:t> crossover</a:t>
            </a:r>
            <a:endParaRPr lang="en-US" sz="1500" baseline="30000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53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980728"/>
            <a:ext cx="8352928" cy="560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Critérios de parada do algoritmo genético: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Número máximo de gerações.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Convergência da população.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Alcance da solução ótimo (se esse valor de fitness for conhecido </a:t>
            </a:r>
            <a:r>
              <a:rPr lang="mr-IN" sz="2000" dirty="0" smtClean="0"/>
              <a:t>–</a:t>
            </a:r>
            <a:r>
              <a:rPr lang="x-none" sz="2000" dirty="0" smtClean="0"/>
              <a:t> no exemplo dos restaurantes, sabemos que é 7).</a:t>
            </a:r>
          </a:p>
          <a:p>
            <a:pPr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000" dirty="0"/>
          </a:p>
          <a:p>
            <a:pPr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1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Adaptação de parâmetros</a:t>
            </a:r>
            <a:r>
              <a:rPr lang="x-none" sz="2000" dirty="0" smtClean="0"/>
              <a:t>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900" u="sng" dirty="0" smtClean="0"/>
              <a:t>Determinística</a:t>
            </a:r>
            <a:r>
              <a:rPr lang="x-none" sz="1900" dirty="0" smtClean="0"/>
              <a:t>: são aplicadas mudanças nos parâmetros seguindo alguma regra. Exemplo: aumentar a probabilidade de mutação em 0,01% a cada geração.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900" u="sng" dirty="0" smtClean="0"/>
              <a:t>Adaptativa</a:t>
            </a:r>
            <a:r>
              <a:rPr lang="x-none" sz="1900" dirty="0" smtClean="0"/>
              <a:t>: é usado algum feedback da execução do algoritmo para determinar o valor do parâmetro. Exemplo: se mais de 1/5 das mutações forem bem sucedidas, aumenta-se a taxa de mutação, caso contrário, diminui-se.</a:t>
            </a:r>
            <a:endParaRPr lang="x-none" sz="1900" u="sng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900" u="sng" dirty="0" smtClean="0"/>
              <a:t>Auto-adaptativa</a:t>
            </a:r>
            <a:r>
              <a:rPr lang="x-none" sz="1900" dirty="0" smtClean="0"/>
              <a:t>: codifica os parâmetros dentro do cromossomo e deixa-os evoluir junto com a solução.</a:t>
            </a:r>
            <a:endParaRPr lang="x-none" sz="1900" dirty="0"/>
          </a:p>
        </p:txBody>
      </p:sp>
      <p:sp>
        <p:nvSpPr>
          <p:cNvPr id="2" name="Rectangle 1"/>
          <p:cNvSpPr/>
          <p:nvPr/>
        </p:nvSpPr>
        <p:spPr>
          <a:xfrm>
            <a:off x="3707904" y="2708920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o valor que representará preço a </a:t>
            </a:r>
            <a:r>
              <a:rPr lang="x-none" dirty="0" smtClean="0"/>
              <a:t>50 centavos</a:t>
            </a:r>
            <a:r>
              <a:rPr lang="x-none" dirty="0"/>
              <a:t>, bebida cola e serviço </a:t>
            </a:r>
            <a:r>
              <a:rPr lang="x-none" dirty="0" smtClean="0"/>
              <a:t>rápido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 rot="10800000">
            <a:off x="7956376" y="2780928"/>
            <a:ext cx="504056" cy="432048"/>
          </a:xfrm>
          <a:prstGeom prst="bent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61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Definição 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3568" y="1268760"/>
            <a:ext cx="7416824" cy="864096"/>
            <a:chOff x="611560" y="2276872"/>
            <a:chExt cx="7416824" cy="864096"/>
          </a:xfrm>
        </p:grpSpPr>
        <p:sp>
          <p:nvSpPr>
            <p:cNvPr id="3" name="Rounded Rectangle 2"/>
            <p:cNvSpPr/>
            <p:nvPr/>
          </p:nvSpPr>
          <p:spPr>
            <a:xfrm>
              <a:off x="5580112" y="2276872"/>
              <a:ext cx="2448272" cy="86409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C81C5C"/>
                  </a:solidFill>
                </a:rPr>
                <a:t>SOLUÇÃO </a:t>
              </a:r>
            </a:p>
            <a:p>
              <a:pPr algn="ctr"/>
              <a:r>
                <a:rPr lang="en-US" sz="1500" dirty="0" smtClean="0">
                  <a:solidFill>
                    <a:srgbClr val="C81C5C"/>
                  </a:solidFill>
                </a:rPr>
                <a:t>SEQUÊNCIA </a:t>
              </a:r>
              <a:r>
                <a:rPr lang="en-US" sz="1500" dirty="0">
                  <a:solidFill>
                    <a:srgbClr val="C81C5C"/>
                  </a:solidFill>
                </a:rPr>
                <a:t>DE AÇÕES </a:t>
              </a:r>
            </a:p>
            <a:p>
              <a:pPr algn="ctr"/>
              <a:r>
                <a:rPr lang="en-US" sz="1500" dirty="0">
                  <a:solidFill>
                    <a:srgbClr val="C81C5C"/>
                  </a:solidFill>
                </a:rPr>
                <a:t>OU </a:t>
              </a:r>
              <a:r>
                <a:rPr lang="en-US" sz="1500" dirty="0" smtClean="0">
                  <a:solidFill>
                    <a:srgbClr val="C81C5C"/>
                  </a:solidFill>
                </a:rPr>
                <a:t>UM ESTADO</a:t>
              </a:r>
              <a:endParaRPr lang="en-US" sz="1500" dirty="0">
                <a:solidFill>
                  <a:srgbClr val="C81C5C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11560" y="2276872"/>
              <a:ext cx="1872208" cy="86409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C81C5C"/>
                  </a:solidFill>
                </a:rPr>
                <a:t>PROBLEMA</a:t>
              </a:r>
              <a:endParaRPr lang="en-US" b="1" dirty="0">
                <a:solidFill>
                  <a:srgbClr val="C81C5C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95836" y="2276872"/>
              <a:ext cx="1872208" cy="86409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C81C5C"/>
                  </a:solidFill>
                </a:rPr>
                <a:t>ALGORITMO</a:t>
              </a:r>
            </a:p>
            <a:p>
              <a:pPr algn="ctr"/>
              <a:r>
                <a:rPr lang="en-US" b="1" dirty="0">
                  <a:solidFill>
                    <a:srgbClr val="C81C5C"/>
                  </a:solidFill>
                </a:rPr>
                <a:t>DE BUSCA</a:t>
              </a: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2681790" y="2636912"/>
              <a:ext cx="216024" cy="144016"/>
            </a:xfrm>
            <a:prstGeom prst="rightArrow">
              <a:avLst/>
            </a:prstGeom>
            <a:solidFill>
              <a:srgbClr val="C81C5C"/>
            </a:solidFill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C81C5C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66066" y="2636912"/>
              <a:ext cx="216024" cy="144016"/>
            </a:xfrm>
            <a:prstGeom prst="rightArrow">
              <a:avLst/>
            </a:prstGeom>
            <a:solidFill>
              <a:srgbClr val="C81C5C"/>
            </a:solidFill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C81C5C"/>
                </a:solidFill>
              </a:endParaRPr>
            </a:p>
          </p:txBody>
        </p:sp>
      </p:grp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564904"/>
            <a:ext cx="7344816" cy="31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r>
              <a:rPr lang="x-none" sz="2400" u="sng" dirty="0" smtClean="0">
                <a:latin typeface="Arial"/>
                <a:cs typeface="Arial"/>
              </a:rPr>
              <a:t>Representação</a:t>
            </a:r>
            <a:r>
              <a:rPr lang="x-none" sz="2400" dirty="0" smtClean="0">
                <a:latin typeface="Arial"/>
                <a:cs typeface="Arial"/>
              </a:rPr>
              <a:t>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x-none" sz="2400" dirty="0" smtClean="0">
                <a:latin typeface="Arial"/>
                <a:cs typeface="Arial"/>
              </a:rPr>
              <a:t> definição do problema</a:t>
            </a:r>
            <a:r>
              <a:rPr lang="x-none" sz="2400" dirty="0" smtClean="0"/>
              <a:t>:</a:t>
            </a:r>
            <a:endParaRPr lang="tr-TR" sz="24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err="1" smtClean="0"/>
              <a:t>Estado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inicial</a:t>
            </a:r>
            <a:endParaRPr lang="tr-TR" sz="2400" i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err="1" smtClean="0"/>
              <a:t>Ações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possíveis</a:t>
            </a:r>
            <a:endParaRPr lang="tr-TR" sz="2400" i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smtClean="0"/>
              <a:t>Teste de </a:t>
            </a:r>
            <a:r>
              <a:rPr lang="tr-TR" sz="2400" i="1" dirty="0" err="1" smtClean="0"/>
              <a:t>objetivo</a:t>
            </a:r>
            <a:r>
              <a:rPr lang="tr-TR" sz="2400" i="1" dirty="0" smtClean="0"/>
              <a:t>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err="1" smtClean="0"/>
              <a:t>Função</a:t>
            </a:r>
            <a:r>
              <a:rPr lang="tr-TR" sz="2400" i="1" dirty="0" smtClean="0"/>
              <a:t> de </a:t>
            </a:r>
            <a:r>
              <a:rPr lang="tr-TR" sz="2400" i="1" dirty="0" err="1" smtClean="0"/>
              <a:t>custo</a:t>
            </a:r>
            <a:r>
              <a:rPr lang="tr-TR" sz="2400" i="1" dirty="0" smtClean="0"/>
              <a:t> </a:t>
            </a:r>
            <a:r>
              <a:rPr lang="mr-IN" sz="2400" i="1" dirty="0" smtClean="0">
                <a:latin typeface="Arial Narrow"/>
                <a:cs typeface="Arial Narrow"/>
              </a:rPr>
              <a:t>–</a:t>
            </a:r>
            <a:r>
              <a:rPr lang="tr-TR" sz="2400" i="1" dirty="0" smtClean="0">
                <a:latin typeface="Arial Narrow"/>
                <a:cs typeface="Arial Narrow"/>
              </a:rPr>
              <a:t> </a:t>
            </a:r>
            <a:r>
              <a:rPr lang="tr-TR" sz="2400" i="1" dirty="0" err="1" smtClean="0">
                <a:latin typeface="Arial Narrow"/>
                <a:cs typeface="Arial Narrow"/>
              </a:rPr>
              <a:t>custo</a:t>
            </a:r>
            <a:r>
              <a:rPr lang="tr-TR" sz="2400" i="1" dirty="0" smtClean="0">
                <a:latin typeface="Arial Narrow"/>
                <a:cs typeface="Arial Narrow"/>
              </a:rPr>
              <a:t> </a:t>
            </a:r>
            <a:r>
              <a:rPr lang="tr-TR" sz="2400" i="1" dirty="0" err="1" smtClean="0">
                <a:latin typeface="Arial Narrow"/>
                <a:cs typeface="Arial Narrow"/>
              </a:rPr>
              <a:t>numérico</a:t>
            </a:r>
            <a:r>
              <a:rPr lang="tr-TR" sz="2400" i="1" dirty="0" smtClean="0">
                <a:latin typeface="Arial Narrow"/>
                <a:cs typeface="Arial Narrow"/>
              </a:rPr>
              <a:t> da </a:t>
            </a:r>
            <a:r>
              <a:rPr lang="tr-TR" sz="2400" i="1" dirty="0" err="1" smtClean="0">
                <a:latin typeface="Arial Narrow"/>
                <a:cs typeface="Arial Narrow"/>
              </a:rPr>
              <a:t>solução</a:t>
            </a:r>
            <a:endParaRPr lang="tr-TR" sz="2400" i="1" dirty="0" smtClean="0"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4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2400" dirty="0">
              <a:latin typeface="Avenir Next Condensed Regular"/>
              <a:cs typeface="Avenir Next Condensed Regular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5373216"/>
            <a:ext cx="7416824" cy="864096"/>
          </a:xfrm>
          <a:prstGeom prst="roundRect">
            <a:avLst/>
          </a:prstGeom>
          <a:noFill/>
          <a:ln w="19050" cmpd="sng">
            <a:solidFill>
              <a:srgbClr val="C81C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81C5C"/>
                </a:solidFill>
              </a:rPr>
              <a:t>ESPAÇO DE </a:t>
            </a:r>
            <a:r>
              <a:rPr lang="en-US" b="1" dirty="0" smtClean="0">
                <a:solidFill>
                  <a:srgbClr val="C81C5C"/>
                </a:solidFill>
              </a:rPr>
              <a:t>BUSCA</a:t>
            </a:r>
            <a:r>
              <a:rPr lang="en-US" sz="1500" dirty="0">
                <a:solidFill>
                  <a:srgbClr val="C81C5C"/>
                </a:solidFill>
              </a:rPr>
              <a:t> </a:t>
            </a:r>
            <a:r>
              <a:rPr lang="en-US" b="1" dirty="0" smtClean="0">
                <a:solidFill>
                  <a:srgbClr val="C81C5C"/>
                </a:solidFill>
              </a:rPr>
              <a:t>= </a:t>
            </a:r>
            <a:r>
              <a:rPr lang="en-US" dirty="0" smtClean="0">
                <a:solidFill>
                  <a:srgbClr val="C81C5C"/>
                </a:solidFill>
              </a:rPr>
              <a:t>ESTADO INICIAL </a:t>
            </a:r>
            <a:r>
              <a:rPr lang="en-US" b="1" dirty="0" smtClean="0">
                <a:solidFill>
                  <a:srgbClr val="C81C5C"/>
                </a:solidFill>
              </a:rPr>
              <a:t>+</a:t>
            </a:r>
            <a:r>
              <a:rPr lang="en-US" dirty="0" smtClean="0">
                <a:solidFill>
                  <a:srgbClr val="C81C5C"/>
                </a:solidFill>
              </a:rPr>
              <a:t> REALIZAÇÃO DAS AÇÕES POSSÍVEIS</a:t>
            </a:r>
            <a:endParaRPr lang="en-US" sz="1500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96106"/>
      </p:ext>
    </p:extLst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490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Variações de operadores</a:t>
            </a:r>
            <a:r>
              <a:rPr lang="x-none" sz="2000" dirty="0" smtClean="0"/>
              <a:t>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en-US" sz="2000" u="sng" dirty="0" smtClean="0"/>
              <a:t>S</a:t>
            </a:r>
            <a:r>
              <a:rPr lang="x-none" sz="2000" u="sng" dirty="0" smtClean="0"/>
              <a:t>eleção por torneio</a:t>
            </a:r>
            <a:r>
              <a:rPr lang="x-none" sz="2000" dirty="0" smtClean="0"/>
              <a:t>: o torneio seleciona o melhor (mais bem adaptado, maior fitness) entre </a:t>
            </a:r>
            <a:r>
              <a:rPr lang="x-none" sz="2000" i="1" dirty="0"/>
              <a:t>k</a:t>
            </a:r>
            <a:r>
              <a:rPr lang="x-none" sz="2000" dirty="0"/>
              <a:t> indivíduos </a:t>
            </a:r>
            <a:r>
              <a:rPr lang="x-none" sz="2000" dirty="0" smtClean="0"/>
              <a:t>aleatoriamente selecionados para participar. </a:t>
            </a:r>
          </a:p>
          <a:p>
            <a:pPr marL="1485900" lvl="2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800" dirty="0" smtClean="0"/>
              <a:t>Se todos os indivíduos da população participarem, o melhor indivíduo da população é selecionado.</a:t>
            </a:r>
          </a:p>
          <a:p>
            <a:pPr marL="1485900" lvl="2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800" dirty="0" smtClean="0"/>
              <a:t>O pior indivíduo da população só será selecionado se k = 1 e ele for o sorteado a participar.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Seleção por ranking</a:t>
            </a:r>
            <a:r>
              <a:rPr lang="x-none" sz="2000" dirty="0" smtClean="0"/>
              <a:t>:</a:t>
            </a:r>
            <a:r>
              <a:rPr lang="x-none" sz="2000" b="1" dirty="0" smtClean="0"/>
              <a:t> </a:t>
            </a:r>
            <a:r>
              <a:rPr lang="x-none" sz="2000" dirty="0" smtClean="0"/>
              <a:t>antes de executar a roleta, ordena os indivíduos de acordo com seu valor fitness e aplica um procedimento para minimizar as diferenças entre seus valores. </a:t>
            </a:r>
            <a:r>
              <a:rPr lang="en-US" sz="2000" dirty="0" smtClean="0"/>
              <a:t>C</a:t>
            </a:r>
            <a:r>
              <a:rPr lang="x-none" sz="2000" dirty="0" smtClean="0"/>
              <a:t>om a minimização das diferenças, os indivíduos terão chances mais parecidas de serem selecionados.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Seleção truncada</a:t>
            </a:r>
            <a:r>
              <a:rPr lang="x-none" sz="2000" dirty="0" smtClean="0"/>
              <a:t>: apenas os X% melhores indivíduos podem ser selecionados.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28384" y="63093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81C5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EXTRA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81C5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259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3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Variações de operadores</a:t>
            </a:r>
            <a:r>
              <a:rPr lang="x-none" sz="2000" dirty="0" smtClean="0"/>
              <a:t>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en-US" sz="2000" u="sng" dirty="0" smtClean="0"/>
              <a:t>C</a:t>
            </a:r>
            <a:r>
              <a:rPr lang="x-none" sz="2000" u="sng" dirty="0" smtClean="0"/>
              <a:t>rossover de dois pontos</a:t>
            </a:r>
            <a:r>
              <a:rPr lang="x-none" sz="2000" dirty="0" smtClean="0"/>
              <a:t>: dois pontos de corte são selecionados; o primeiro filho recebe a parte de for</a:t>
            </a:r>
            <a:r>
              <a:rPr lang="en-US" sz="2000" dirty="0" smtClean="0"/>
              <a:t>a do </a:t>
            </a:r>
            <a:r>
              <a:rPr lang="en-US" sz="2000" dirty="0" err="1" smtClean="0"/>
              <a:t>corte</a:t>
            </a:r>
            <a:r>
              <a:rPr lang="en-US" sz="2000" dirty="0" smtClean="0"/>
              <a:t> do </a:t>
            </a:r>
            <a:r>
              <a:rPr lang="en-US" sz="2000" dirty="0" err="1" smtClean="0"/>
              <a:t>primeiro</a:t>
            </a:r>
            <a:r>
              <a:rPr lang="en-US" sz="2000" dirty="0" smtClean="0"/>
              <a:t> </a:t>
            </a:r>
            <a:r>
              <a:rPr lang="en-US" sz="2000" dirty="0" err="1" smtClean="0"/>
              <a:t>pai</a:t>
            </a:r>
            <a:r>
              <a:rPr lang="en-US" sz="2000" dirty="0" smtClean="0"/>
              <a:t> e a parte de </a:t>
            </a:r>
            <a:r>
              <a:rPr lang="en-US" sz="2000" dirty="0" err="1" smtClean="0"/>
              <a:t>dentro</a:t>
            </a:r>
            <a:r>
              <a:rPr lang="en-US" sz="2000" dirty="0" smtClean="0"/>
              <a:t> do </a:t>
            </a:r>
            <a:r>
              <a:rPr lang="en-US" sz="2000" dirty="0" err="1" smtClean="0"/>
              <a:t>corte</a:t>
            </a:r>
            <a:r>
              <a:rPr lang="en-US" sz="2000" dirty="0" smtClean="0"/>
              <a:t> do </a:t>
            </a:r>
            <a:r>
              <a:rPr lang="en-US" sz="2000" dirty="0" err="1" smtClean="0"/>
              <a:t>segundo</a:t>
            </a:r>
            <a:r>
              <a:rPr lang="en-US" sz="2000" dirty="0" smtClean="0"/>
              <a:t> </a:t>
            </a:r>
            <a:r>
              <a:rPr lang="en-US" sz="2000" dirty="0" err="1" smtClean="0"/>
              <a:t>pai</a:t>
            </a:r>
            <a:r>
              <a:rPr lang="en-US" sz="2000" dirty="0" smtClean="0"/>
              <a:t> e o </a:t>
            </a:r>
            <a:r>
              <a:rPr lang="en-US" sz="2000" dirty="0" err="1" smtClean="0"/>
              <a:t>segundo</a:t>
            </a:r>
            <a:r>
              <a:rPr lang="en-US" sz="2000" dirty="0" smtClean="0"/>
              <a:t>, </a:t>
            </a:r>
            <a:r>
              <a:rPr lang="en-US" sz="2000" dirty="0" err="1" smtClean="0"/>
              <a:t>recebe</a:t>
            </a:r>
            <a:r>
              <a:rPr lang="en-US" sz="2000" dirty="0" smtClean="0"/>
              <a:t> as </a:t>
            </a:r>
            <a:r>
              <a:rPr lang="en-US" sz="2000" dirty="0" err="1" smtClean="0"/>
              <a:t>partes</a:t>
            </a:r>
            <a:r>
              <a:rPr lang="en-US" sz="2000" dirty="0" smtClean="0"/>
              <a:t> </a:t>
            </a:r>
            <a:r>
              <a:rPr lang="en-US" sz="2000" dirty="0" err="1" smtClean="0"/>
              <a:t>restantes</a:t>
            </a:r>
            <a:r>
              <a:rPr lang="en-US" sz="2000" dirty="0"/>
              <a:t>.</a:t>
            </a:r>
            <a:endParaRPr lang="x-none" sz="2000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Crossover uniforme</a:t>
            </a:r>
            <a:r>
              <a:rPr lang="x-none" sz="2000" dirty="0" smtClean="0"/>
              <a:t>: para cada posição, sortea-se 0 ou 1. Se o valor sorteado for 0, o filho recebe o valor que consta no primeiro pai para a posição em questão; se for 1, recebe do segundo pai.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Crossover baseado em maioria</a:t>
            </a:r>
            <a:r>
              <a:rPr lang="x-none" sz="2000" dirty="0" smtClean="0"/>
              <a:t>: sorteia-se n pais e faz-se com que cada posição do filho seja igual ao valor mais comum nos pais selecionados. Acelera a convergência genética.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28384" y="63093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81C5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EXTRA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81C5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273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Exercício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485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/>
              <a:t>P</a:t>
            </a:r>
            <a:r>
              <a:rPr lang="x-none" sz="2000" dirty="0" smtClean="0"/>
              <a:t>ara o problema das </a:t>
            </a:r>
            <a:r>
              <a:rPr lang="x-none" sz="2000" b="1" dirty="0" smtClean="0"/>
              <a:t>N rainhas </a:t>
            </a:r>
            <a:r>
              <a:rPr lang="x-none" sz="2000" dirty="0" smtClean="0"/>
              <a:t>apresente: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Uma representação para indivíduos com cromossomo;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Uma função fitness;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Um fenótipo e seu valor fitness;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A aplicação de operadores evolutivos (crossover e mutação) pode gerar algum cronomosso infactível?</a:t>
            </a:r>
            <a:r>
              <a:rPr lang="x-none" sz="2000" dirty="0"/>
              <a:t> </a:t>
            </a:r>
            <a:r>
              <a:rPr lang="x-none" sz="2000" dirty="0" smtClean="0"/>
              <a:t>Se sim, como você proporia tratar esses casos (operadores alterativos ou penalização na função fitness)?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0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 smtClean="0"/>
              <a:t>O problema: </a:t>
            </a:r>
            <a:r>
              <a:rPr lang="pt-BR" sz="2000" dirty="0" smtClean="0"/>
              <a:t>dado </a:t>
            </a:r>
            <a:r>
              <a:rPr lang="pt-BR" sz="2000" dirty="0"/>
              <a:t>um tabuleiro de </a:t>
            </a:r>
            <a:r>
              <a:rPr lang="pt-BR" sz="2000" dirty="0" err="1"/>
              <a:t>NxN</a:t>
            </a:r>
            <a:r>
              <a:rPr lang="pt-BR" sz="2000" dirty="0"/>
              <a:t>, encontrar uma </a:t>
            </a:r>
            <a:r>
              <a:rPr lang="pt-BR" sz="2000" dirty="0" smtClean="0"/>
              <a:t>distribuição </a:t>
            </a:r>
            <a:r>
              <a:rPr lang="pt-BR" sz="2000" dirty="0"/>
              <a:t>de N rainhas tal que nenhuma delas esteja </a:t>
            </a:r>
            <a:r>
              <a:rPr lang="pt-BR" sz="2000" dirty="0" smtClean="0"/>
              <a:t>ameaçada </a:t>
            </a:r>
            <a:r>
              <a:rPr lang="pt-BR" sz="2000" dirty="0"/>
              <a:t>por outra. Duas rainhas se </a:t>
            </a:r>
            <a:r>
              <a:rPr lang="pt-BR" sz="2000" dirty="0" smtClean="0"/>
              <a:t>amea</a:t>
            </a:r>
            <a:r>
              <a:rPr lang="pt-BR" sz="2000" dirty="0"/>
              <a:t>ç</a:t>
            </a:r>
            <a:r>
              <a:rPr lang="pt-BR" sz="2000" dirty="0" smtClean="0"/>
              <a:t>am </a:t>
            </a:r>
            <a:r>
              <a:rPr lang="pt-BR" sz="2000" dirty="0"/>
              <a:t>quando </a:t>
            </a:r>
            <a:r>
              <a:rPr lang="pt-BR" sz="2000" dirty="0" smtClean="0"/>
              <a:t>estão </a:t>
            </a:r>
            <a:r>
              <a:rPr lang="pt-BR" sz="2000" dirty="0"/>
              <a:t>posicionadas na mesma linha, mesma diagonal ou mesma coluna.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0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215008" y="4077072"/>
            <a:ext cx="8928992" cy="158417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97779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BBE6E2D3-FF02-4E61-8B8C-74D3036F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2019  </a:t>
            </a:r>
            <a:r>
              <a:rPr kumimoji="1" lang="en-US" sz="1400" dirty="0" err="1" smtClean="0">
                <a:solidFill>
                  <a:schemeClr val="bg1">
                    <a:lumMod val="85000"/>
                  </a:schemeClr>
                </a:solidFill>
              </a:rPr>
              <a:t>Profa</a:t>
            </a:r>
            <a:r>
              <a:rPr kumimoji="1" lang="en-US" sz="1400" dirty="0" smtClean="0">
                <a:solidFill>
                  <a:schemeClr val="bg1">
                    <a:lumMod val="85000"/>
                  </a:schemeClr>
                </a:solidFill>
              </a:rPr>
              <a:t>. Thais Rodrigues Neubauer</a:t>
            </a: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Exemplo: </a:t>
            </a:r>
            <a:r>
              <a:rPr lang="pt-BR" altLang="zh-CN" b="1" dirty="0" smtClean="0">
                <a:latin typeface="Arial Narrow"/>
                <a:cs typeface="Arial Narrow"/>
              </a:rPr>
              <a:t>Chegar em Bucareste</a:t>
            </a:r>
            <a:endParaRPr lang="pt-BR" altLang="pt-BR" sz="2000" b="1" dirty="0" smtClean="0">
              <a:latin typeface="Arial Narrow"/>
              <a:ea typeface="宋体" panose="02010600030101010101" pitchFamily="2" charset="-122"/>
              <a:cs typeface="Arial Narrow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CHEGAR EM BUCARESTE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/>
              <a:t>o </a:t>
            </a:r>
            <a:r>
              <a:rPr lang="x-none" sz="2400" dirty="0" smtClean="0">
                <a:latin typeface="Arial Narrow"/>
                <a:cs typeface="Arial Narrow"/>
              </a:rPr>
              <a:t>CAMINHO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3075"/>
          <a:stretch/>
        </p:blipFill>
        <p:spPr>
          <a:xfrm>
            <a:off x="467544" y="908721"/>
            <a:ext cx="7583408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8710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Exemplo: </a:t>
            </a:r>
            <a:r>
              <a:rPr lang="pt-BR" altLang="zh-CN" b="1" dirty="0" smtClean="0">
                <a:latin typeface="Arial Narrow"/>
                <a:cs typeface="Arial Narrow"/>
              </a:rPr>
              <a:t>Chegar em Bucareste</a:t>
            </a:r>
            <a:endParaRPr lang="pt-BR" altLang="pt-BR" sz="2000" b="1" dirty="0" smtClean="0">
              <a:latin typeface="Arial Narrow"/>
              <a:ea typeface="宋体" panose="02010600030101010101" pitchFamily="2" charset="-122"/>
              <a:cs typeface="Arial Narrow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CHEGAR EM BUCARESTE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/>
              <a:t>o </a:t>
            </a:r>
            <a:r>
              <a:rPr lang="x-none" sz="2400" dirty="0" smtClean="0">
                <a:latin typeface="Arial Narrow"/>
                <a:cs typeface="Arial Narrow"/>
              </a:rPr>
              <a:t>CAMINHO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3075"/>
          <a:stretch/>
        </p:blipFill>
        <p:spPr>
          <a:xfrm>
            <a:off x="467544" y="908721"/>
            <a:ext cx="7583408" cy="45365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347864" y="1124744"/>
            <a:ext cx="5400600" cy="1872208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C81C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81C5C"/>
                </a:solidFill>
              </a:rPr>
              <a:t>Estado </a:t>
            </a:r>
            <a:r>
              <a:rPr lang="en-US" b="1" dirty="0" err="1" smtClean="0">
                <a:solidFill>
                  <a:srgbClr val="C81C5C"/>
                </a:solidFill>
              </a:rPr>
              <a:t>inicial</a:t>
            </a:r>
            <a:r>
              <a:rPr lang="en-US" b="1" dirty="0" smtClean="0">
                <a:solidFill>
                  <a:srgbClr val="C81C5C"/>
                </a:solidFill>
              </a:rPr>
              <a:t>: </a:t>
            </a:r>
            <a:r>
              <a:rPr lang="en-US" dirty="0" err="1" smtClean="0">
                <a:solidFill>
                  <a:srgbClr val="C81C5C"/>
                </a:solidFill>
              </a:rPr>
              <a:t>estou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em</a:t>
            </a:r>
            <a:r>
              <a:rPr lang="en-US" dirty="0" smtClean="0">
                <a:solidFill>
                  <a:srgbClr val="C81C5C"/>
                </a:solidFill>
              </a:rPr>
              <a:t> Arad.</a:t>
            </a:r>
          </a:p>
          <a:p>
            <a:endParaRPr lang="en-US" sz="500" dirty="0" smtClean="0">
              <a:solidFill>
                <a:srgbClr val="C81C5C"/>
              </a:solidFill>
            </a:endParaRPr>
          </a:p>
          <a:p>
            <a:r>
              <a:rPr lang="en-US" b="1" dirty="0" err="1" smtClean="0">
                <a:solidFill>
                  <a:srgbClr val="C81C5C"/>
                </a:solidFill>
              </a:rPr>
              <a:t>Ações</a:t>
            </a:r>
            <a:r>
              <a:rPr lang="en-US" b="1" dirty="0" smtClean="0">
                <a:solidFill>
                  <a:srgbClr val="C81C5C"/>
                </a:solidFill>
              </a:rPr>
              <a:t> </a:t>
            </a:r>
            <a:r>
              <a:rPr lang="en-US" b="1" dirty="0" err="1" smtClean="0">
                <a:solidFill>
                  <a:srgbClr val="C81C5C"/>
                </a:solidFill>
              </a:rPr>
              <a:t>possíveis</a:t>
            </a:r>
            <a:r>
              <a:rPr lang="en-US" b="1" dirty="0" smtClean="0">
                <a:solidFill>
                  <a:srgbClr val="C81C5C"/>
                </a:solidFill>
              </a:rPr>
              <a:t>: </a:t>
            </a:r>
            <a:r>
              <a:rPr lang="en-US" dirty="0" err="1">
                <a:solidFill>
                  <a:srgbClr val="C81C5C"/>
                </a:solidFill>
              </a:rPr>
              <a:t>s</a:t>
            </a:r>
            <a:r>
              <a:rPr lang="en-US" dirty="0" err="1" smtClean="0">
                <a:solidFill>
                  <a:srgbClr val="C81C5C"/>
                </a:solidFill>
              </a:rPr>
              <a:t>eguir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por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uma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estrada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até</a:t>
            </a:r>
            <a:r>
              <a:rPr lang="en-US" dirty="0" smtClean="0">
                <a:solidFill>
                  <a:srgbClr val="C81C5C"/>
                </a:solidFill>
              </a:rPr>
              <a:t> a </a:t>
            </a:r>
            <a:r>
              <a:rPr lang="en-US" dirty="0" err="1" smtClean="0">
                <a:solidFill>
                  <a:srgbClr val="C81C5C"/>
                </a:solidFill>
              </a:rPr>
              <a:t>cidade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mais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próxima</a:t>
            </a:r>
            <a:r>
              <a:rPr lang="en-US" dirty="0">
                <a:solidFill>
                  <a:srgbClr val="C81C5C"/>
                </a:solidFill>
              </a:rPr>
              <a:t> </a:t>
            </a:r>
            <a:r>
              <a:rPr lang="en-US" dirty="0" smtClean="0">
                <a:solidFill>
                  <a:srgbClr val="C81C5C"/>
                </a:solidFill>
              </a:rPr>
              <a:t>= </a:t>
            </a:r>
            <a:r>
              <a:rPr lang="en-US" dirty="0" err="1" smtClean="0">
                <a:solidFill>
                  <a:srgbClr val="C81C5C"/>
                </a:solidFill>
              </a:rPr>
              <a:t>estou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na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próxima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cidade</a:t>
            </a:r>
            <a:r>
              <a:rPr lang="en-US" dirty="0" smtClean="0">
                <a:solidFill>
                  <a:srgbClr val="C81C5C"/>
                </a:solidFill>
              </a:rPr>
              <a:t>.</a:t>
            </a:r>
          </a:p>
          <a:p>
            <a:endParaRPr lang="en-US" sz="500" dirty="0" smtClean="0">
              <a:solidFill>
                <a:srgbClr val="C81C5C"/>
              </a:solidFill>
            </a:endParaRPr>
          </a:p>
          <a:p>
            <a:r>
              <a:rPr lang="en-US" b="1" dirty="0" err="1" smtClean="0">
                <a:solidFill>
                  <a:srgbClr val="C81C5C"/>
                </a:solidFill>
              </a:rPr>
              <a:t>Teste</a:t>
            </a:r>
            <a:r>
              <a:rPr lang="en-US" b="1" dirty="0" smtClean="0">
                <a:solidFill>
                  <a:srgbClr val="C81C5C"/>
                </a:solidFill>
              </a:rPr>
              <a:t> de </a:t>
            </a:r>
            <a:r>
              <a:rPr lang="en-US" b="1" dirty="0" err="1" smtClean="0">
                <a:solidFill>
                  <a:srgbClr val="C81C5C"/>
                </a:solidFill>
              </a:rPr>
              <a:t>objetivo</a:t>
            </a:r>
            <a:r>
              <a:rPr lang="en-US" b="1" dirty="0" smtClean="0">
                <a:solidFill>
                  <a:srgbClr val="C81C5C"/>
                </a:solidFill>
              </a:rPr>
              <a:t>: </a:t>
            </a:r>
            <a:r>
              <a:rPr lang="en-US" dirty="0" err="1">
                <a:solidFill>
                  <a:srgbClr val="C81C5C"/>
                </a:solidFill>
              </a:rPr>
              <a:t>e</a:t>
            </a:r>
            <a:r>
              <a:rPr lang="en-US" dirty="0" err="1" smtClean="0">
                <a:solidFill>
                  <a:srgbClr val="C81C5C"/>
                </a:solidFill>
              </a:rPr>
              <a:t>stou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em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Bucarest</a:t>
            </a:r>
            <a:r>
              <a:rPr lang="en-US" dirty="0" smtClean="0">
                <a:solidFill>
                  <a:srgbClr val="C81C5C"/>
                </a:solidFill>
              </a:rPr>
              <a:t>?</a:t>
            </a:r>
          </a:p>
          <a:p>
            <a:endParaRPr lang="en-US" sz="500" dirty="0" smtClean="0">
              <a:solidFill>
                <a:srgbClr val="C81C5C"/>
              </a:solidFill>
            </a:endParaRPr>
          </a:p>
          <a:p>
            <a:r>
              <a:rPr lang="en-US" b="1" dirty="0" err="1" smtClean="0">
                <a:solidFill>
                  <a:srgbClr val="C81C5C"/>
                </a:solidFill>
              </a:rPr>
              <a:t>Função</a:t>
            </a:r>
            <a:r>
              <a:rPr lang="en-US" b="1" dirty="0" smtClean="0">
                <a:solidFill>
                  <a:srgbClr val="C81C5C"/>
                </a:solidFill>
              </a:rPr>
              <a:t> </a:t>
            </a:r>
            <a:r>
              <a:rPr lang="en-US" b="1" dirty="0" err="1" smtClean="0">
                <a:solidFill>
                  <a:srgbClr val="C81C5C"/>
                </a:solidFill>
              </a:rPr>
              <a:t>custo</a:t>
            </a:r>
            <a:r>
              <a:rPr lang="en-US" b="1" dirty="0" smtClean="0">
                <a:solidFill>
                  <a:srgbClr val="C81C5C"/>
                </a:solidFill>
              </a:rPr>
              <a:t>:</a:t>
            </a:r>
            <a:r>
              <a:rPr lang="en-US" i="1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quanto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gastei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para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chegar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onde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estou</a:t>
            </a:r>
            <a:r>
              <a:rPr lang="en-US" dirty="0" smtClean="0">
                <a:solidFill>
                  <a:srgbClr val="C81C5C"/>
                </a:solidFill>
              </a:rPr>
              <a:t>?</a:t>
            </a:r>
            <a:endParaRPr lang="en-US" b="1" dirty="0" smtClean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75899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Outros exemplos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ambientes limpos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>
                <a:latin typeface="Arial Narrow"/>
                <a:cs typeface="Arial Narrow"/>
              </a:rPr>
              <a:t>sequência de ações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3" t="30042" r="6183" b="5149"/>
          <a:stretch/>
        </p:blipFill>
        <p:spPr>
          <a:xfrm>
            <a:off x="827584" y="1196752"/>
            <a:ext cx="7801153" cy="4444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803" r="7741" b="38619"/>
          <a:stretch/>
        </p:blipFill>
        <p:spPr>
          <a:xfrm>
            <a:off x="323528" y="836712"/>
            <a:ext cx="2659384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9441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7656</TotalTime>
  <Words>3850</Words>
  <Application>Microsoft Macintosh PowerPoint</Application>
  <PresentationFormat>On-screen Show (4:3)</PresentationFormat>
  <Paragraphs>700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Tema do Office</vt:lpstr>
      <vt:lpstr>2_Tema do Office</vt:lpstr>
      <vt:lpstr>6_Personalizar design</vt:lpstr>
      <vt:lpstr>1_Tema do Office</vt:lpstr>
      <vt:lpstr>PowerPoint Presentation</vt:lpstr>
      <vt:lpstr>PowerPoint Presentation</vt:lpstr>
      <vt:lpstr>BUSCAS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BUSCAS</vt:lpstr>
      <vt:lpstr>PowerPoint Presentation</vt:lpstr>
      <vt:lpstr>PowerPoint Presentation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Thais Rodrigues Neubauer</cp:lastModifiedBy>
  <cp:revision>398</cp:revision>
  <cp:lastPrinted>2015-08-20T10:58:19Z</cp:lastPrinted>
  <dcterms:created xsi:type="dcterms:W3CDTF">2012-10-02T15:58:15Z</dcterms:created>
  <dcterms:modified xsi:type="dcterms:W3CDTF">2020-03-19T22:33:57Z</dcterms:modified>
</cp:coreProperties>
</file>